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88" r:id="rId2"/>
    <p:sldId id="289" r:id="rId3"/>
    <p:sldId id="397" r:id="rId4"/>
    <p:sldId id="494" r:id="rId5"/>
    <p:sldId id="532" r:id="rId6"/>
    <p:sldId id="497" r:id="rId7"/>
    <p:sldId id="503" r:id="rId8"/>
    <p:sldId id="498" r:id="rId9"/>
    <p:sldId id="500" r:id="rId10"/>
    <p:sldId id="505" r:id="rId11"/>
    <p:sldId id="538" r:id="rId12"/>
    <p:sldId id="502" r:id="rId13"/>
    <p:sldId id="506" r:id="rId14"/>
    <p:sldId id="533" r:id="rId15"/>
    <p:sldId id="511" r:id="rId16"/>
    <p:sldId id="534" r:id="rId17"/>
    <p:sldId id="516" r:id="rId18"/>
    <p:sldId id="515" r:id="rId19"/>
    <p:sldId id="552" r:id="rId20"/>
    <p:sldId id="522" r:id="rId21"/>
    <p:sldId id="523" r:id="rId22"/>
    <p:sldId id="521" r:id="rId23"/>
    <p:sldId id="509" r:id="rId24"/>
    <p:sldId id="524" r:id="rId25"/>
    <p:sldId id="553" r:id="rId26"/>
    <p:sldId id="514" r:id="rId27"/>
    <p:sldId id="526" r:id="rId28"/>
    <p:sldId id="527" r:id="rId29"/>
    <p:sldId id="540" r:id="rId30"/>
    <p:sldId id="541" r:id="rId31"/>
    <p:sldId id="542" r:id="rId32"/>
    <p:sldId id="543" r:id="rId33"/>
    <p:sldId id="544" r:id="rId34"/>
    <p:sldId id="545" r:id="rId35"/>
    <p:sldId id="546" r:id="rId36"/>
    <p:sldId id="547" r:id="rId37"/>
    <p:sldId id="548" r:id="rId38"/>
    <p:sldId id="466" r:id="rId39"/>
  </p:sldIdLst>
  <p:sldSz cx="9144000" cy="6858000" type="screen4x3"/>
  <p:notesSz cx="7315200" cy="9601200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hristina" initials="C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889FB"/>
    <a:srgbClr val="F70146"/>
    <a:srgbClr val="FFC9D8"/>
    <a:srgbClr val="FE7AA0"/>
    <a:srgbClr val="B5BEFD"/>
    <a:srgbClr val="133051"/>
    <a:srgbClr val="183D68"/>
    <a:srgbClr val="959595"/>
    <a:srgbClr val="ABABAB"/>
    <a:srgbClr val="9898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Helle Formatvorlage 2 - Akz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6014" autoAdjust="0"/>
    <p:restoredTop sz="93074" autoAdjust="0"/>
  </p:normalViewPr>
  <p:slideViewPr>
    <p:cSldViewPr snapToGrid="0" snapToObjects="1">
      <p:cViewPr varScale="1">
        <p:scale>
          <a:sx n="136" d="100"/>
          <a:sy n="136" d="100"/>
        </p:scale>
        <p:origin x="1114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19" d="100"/>
        <a:sy n="219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3120" y="77"/>
      </p:cViewPr>
      <p:guideLst>
        <p:guide orient="horz" pos="3024"/>
        <p:guide pos="23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600D62BF-BC3D-5643-8C6B-023F23C60991}" type="datetime1">
              <a:rPr lang="de-DE"/>
              <a:pPr>
                <a:defRPr/>
              </a:pPr>
              <a:t>22.11.2024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893D5CDE-6566-B845-89DF-0B7264588353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58235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30.png>
</file>

<file path=ppt/media/image15.png>
</file>

<file path=ppt/media/image16.png>
</file>

<file path=ppt/media/image17.png>
</file>

<file path=ppt/media/image2.png>
</file>

<file path=ppt/media/image20.png>
</file>

<file path=ppt/media/image23.png>
</file>

<file path=ppt/media/image24.png>
</file>

<file path=ppt/media/image29.png>
</file>

<file path=ppt/media/image3.jpg>
</file>

<file path=ppt/media/image32.png>
</file>

<file path=ppt/media/image33.png>
</file>

<file path=ppt/media/image36.jpg>
</file>

<file path=ppt/media/image38.png>
</file>

<file path=ppt/media/image4.png>
</file>

<file path=ppt/media/image40.png>
</file>

<file path=ppt/media/image43.png>
</file>

<file path=ppt/media/image44.png>
</file>

<file path=ppt/media/image45.png>
</file>

<file path=ppt/media/image46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44DB3E88-E418-044F-AA16-C508DA6016E0}" type="datetime1">
              <a:rPr lang="de-DE"/>
              <a:pPr>
                <a:defRPr/>
              </a:pPr>
              <a:t>22.11.2024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AT" noProof="0"/>
              <a:t>Mastertextformat bearbeiten</a:t>
            </a:r>
          </a:p>
          <a:p>
            <a:pPr lvl="1"/>
            <a:r>
              <a:rPr lang="de-AT" noProof="0"/>
              <a:t>Zweite Ebene</a:t>
            </a:r>
          </a:p>
          <a:p>
            <a:pPr lvl="2"/>
            <a:r>
              <a:rPr lang="de-AT" noProof="0"/>
              <a:t>Dritte Ebene</a:t>
            </a:r>
          </a:p>
          <a:p>
            <a:pPr lvl="3"/>
            <a:r>
              <a:rPr lang="de-AT" noProof="0"/>
              <a:t>Vierte Ebene</a:t>
            </a:r>
          </a:p>
          <a:p>
            <a:pPr lvl="4"/>
            <a:r>
              <a:rPr lang="de-AT" noProof="0"/>
              <a:t>Fünfte Ebene</a:t>
            </a:r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792047E7-3E0C-6048-A5D9-00D467584168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7273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ＭＳ Ｐゴシック" pitchFamily="-107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44845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Coverage analysis search coverage in slicing paper</a:t>
            </a:r>
          </a:p>
          <a:p>
            <a:r>
              <a:rPr lang="en-US" dirty="0" err="1"/>
              <a:t>XGBoost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15913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42896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3604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9416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94093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to Models</a:t>
            </a:r>
            <a:r>
              <a:rPr lang="en-US" baseline="0" dirty="0"/>
              <a:t> and Back DEEM workshop see if u can extend TFDV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68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57389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Box and whisker plots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SystemDS</a:t>
            </a:r>
            <a:r>
              <a:rPr lang="en-US" dirty="0"/>
              <a:t>:</a:t>
            </a:r>
            <a:r>
              <a:rPr lang="en-US" baseline="0" dirty="0"/>
              <a:t> quantiles via </a:t>
            </a:r>
            <a:r>
              <a:rPr lang="en-US" baseline="0" dirty="0" err="1"/>
              <a:t>sort+pick</a:t>
            </a:r>
            <a:r>
              <a:rPr lang="en-US" baseline="0" dirty="0"/>
              <a:t>, </a:t>
            </a:r>
            <a:r>
              <a:rPr lang="en-US" baseline="0" dirty="0" err="1"/>
              <a:t>quickselect</a:t>
            </a:r>
            <a:r>
              <a:rPr lang="en-US" baseline="0" dirty="0"/>
              <a:t> possible</a:t>
            </a:r>
          </a:p>
          <a:p>
            <a:pPr marL="171450" marR="0" lvl="1" indent="-17145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Iterative </a:t>
            </a:r>
            <a:r>
              <a:rPr lang="en-US" b="1" dirty="0" err="1">
                <a:solidFill>
                  <a:srgbClr val="7889FB"/>
                </a:solidFill>
              </a:rPr>
              <a:t>winsoring</a:t>
            </a:r>
            <a:r>
              <a:rPr lang="en-US" b="1" dirty="0">
                <a:solidFill>
                  <a:srgbClr val="7889FB"/>
                </a:solidFill>
              </a:rPr>
              <a:t>/trimming</a:t>
            </a:r>
            <a:r>
              <a:rPr lang="en-US" dirty="0"/>
              <a:t> to X </a:t>
            </a:r>
            <a:r>
              <a:rPr lang="en-US" dirty="0" err="1"/>
              <a:t>std-devs</a:t>
            </a:r>
            <a:r>
              <a:rPr lang="en-US" dirty="0"/>
              <a:t> of mean also possible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21946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Box and whisker plots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SystemDS</a:t>
            </a:r>
            <a:r>
              <a:rPr lang="en-US" dirty="0"/>
              <a:t>:</a:t>
            </a:r>
            <a:r>
              <a:rPr lang="en-US" baseline="0" dirty="0"/>
              <a:t> quantiles via </a:t>
            </a:r>
            <a:r>
              <a:rPr lang="en-US" baseline="0" dirty="0" err="1"/>
              <a:t>sort+pick</a:t>
            </a:r>
            <a:r>
              <a:rPr lang="en-US" baseline="0" dirty="0"/>
              <a:t>, </a:t>
            </a:r>
            <a:r>
              <a:rPr lang="en-US" baseline="0" dirty="0" err="1"/>
              <a:t>quickselect</a:t>
            </a:r>
            <a:r>
              <a:rPr lang="en-US" baseline="0" dirty="0"/>
              <a:t> possible</a:t>
            </a:r>
          </a:p>
          <a:p>
            <a:pPr marL="171450" marR="0" lvl="1" indent="-17145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Iterative </a:t>
            </a:r>
            <a:r>
              <a:rPr lang="en-US" b="1" dirty="0" err="1">
                <a:solidFill>
                  <a:srgbClr val="7889FB"/>
                </a:solidFill>
              </a:rPr>
              <a:t>winsoring</a:t>
            </a:r>
            <a:r>
              <a:rPr lang="en-US" b="1" dirty="0">
                <a:solidFill>
                  <a:srgbClr val="7889FB"/>
                </a:solidFill>
              </a:rPr>
              <a:t>/trimming</a:t>
            </a:r>
            <a:r>
              <a:rPr lang="en-US" dirty="0"/>
              <a:t> to X </a:t>
            </a:r>
            <a:r>
              <a:rPr lang="en-US" dirty="0" err="1"/>
              <a:t>std-devs</a:t>
            </a:r>
            <a:r>
              <a:rPr lang="en-US" dirty="0"/>
              <a:t> of mean also possible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44386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74888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Coverage analysis search coverage in slicing paper</a:t>
            </a:r>
          </a:p>
          <a:p>
            <a:r>
              <a:rPr lang="en-US" dirty="0" err="1"/>
              <a:t>XGBoost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6918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 2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60"/>
            <a:ext cx="9144000" cy="6355080"/>
          </a:xfrm>
          <a:prstGeom prst="rect">
            <a:avLst/>
          </a:prstGeom>
        </p:spPr>
      </p:pic>
      <p:sp>
        <p:nvSpPr>
          <p:cNvPr id="13" name="Titel 2"/>
          <p:cNvSpPr>
            <a:spLocks noGrp="1"/>
          </p:cNvSpPr>
          <p:nvPr>
            <p:ph type="title" hasCustomPrompt="1"/>
          </p:nvPr>
        </p:nvSpPr>
        <p:spPr>
          <a:xfrm>
            <a:off x="720726" y="1069200"/>
            <a:ext cx="7001102" cy="248919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marR="0" indent="0" algn="l" defTabSz="4572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500" b="1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a </a:t>
            </a:r>
            <a:r>
              <a:rPr lang="de-DE" dirty="0" err="1"/>
              <a:t>cover</a:t>
            </a:r>
            <a:r>
              <a:rPr lang="de-DE" dirty="0"/>
              <a:t> </a:t>
            </a:r>
            <a:r>
              <a:rPr lang="de-DE" dirty="0" err="1"/>
              <a:t>slide</a:t>
            </a:r>
            <a:r>
              <a:rPr lang="de-DE" dirty="0"/>
              <a:t> </a:t>
            </a:r>
            <a:r>
              <a:rPr lang="de-DE" dirty="0" err="1"/>
              <a:t>headline</a:t>
            </a:r>
            <a:endParaRPr lang="de-DE" dirty="0"/>
          </a:p>
        </p:txBody>
      </p:sp>
      <p:sp>
        <p:nvSpPr>
          <p:cNvPr id="8" name="Datumsplatzhalter 3"/>
          <p:cNvSpPr>
            <a:spLocks noGrp="1"/>
          </p:cNvSpPr>
          <p:nvPr>
            <p:ph type="dt" sz="half" idx="10"/>
          </p:nvPr>
        </p:nvSpPr>
        <p:spPr>
          <a:xfrm>
            <a:off x="720725" y="4341600"/>
            <a:ext cx="7001102" cy="422824"/>
          </a:xfrm>
          <a:prstGeom prst="rect">
            <a:avLst/>
          </a:prstGeom>
        </p:spPr>
        <p:txBody>
          <a:bodyPr/>
          <a:lstStyle>
            <a:lvl1pPr>
              <a:defRPr sz="2000" smtClean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/>
              <a:t>Enter date also using menu item “Header and Footer” </a:t>
            </a:r>
            <a:endParaRPr lang="de-AT" dirty="0"/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20725" y="3560400"/>
            <a:ext cx="7001102" cy="652462"/>
          </a:xfrm>
          <a:prstGeom prst="rect">
            <a:avLst/>
          </a:prstGeom>
        </p:spPr>
        <p:txBody>
          <a:bodyPr anchor="b" anchorCtr="0"/>
          <a:lstStyle>
            <a:lvl1pPr algn="l">
              <a:defRPr sz="2000" b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defRPr/>
            </a:pPr>
            <a:r>
              <a:rPr lang="en-GB"/>
              <a:t>Enter footer text using menu item “Header and Footer” </a:t>
            </a:r>
            <a:br>
              <a:rPr lang="en-GB"/>
            </a:br>
            <a:r>
              <a:rPr lang="en-GB"/>
              <a:t>and accept for all slides.</a:t>
            </a:r>
            <a:endParaRPr lang="de-AT" dirty="0"/>
          </a:p>
        </p:txBody>
      </p:sp>
      <p:sp>
        <p:nvSpPr>
          <p:cNvPr id="21" name="Textfeld 271"/>
          <p:cNvSpPr txBox="1">
            <a:spLocks noChangeArrowheads="1"/>
          </p:cNvSpPr>
          <p:nvPr userDrawn="1"/>
        </p:nvSpPr>
        <p:spPr bwMode="auto">
          <a:xfrm>
            <a:off x="7493906" y="856995"/>
            <a:ext cx="144013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  <a:t>SCIENCE</a:t>
            </a:r>
          </a:p>
          <a:p>
            <a:pPr algn="r" eaLnBrk="1" hangingPunct="1"/>
            <a: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  <a:t>PASSION</a:t>
            </a:r>
            <a:b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337821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0726" y="577911"/>
            <a:ext cx="8197228" cy="761470"/>
          </a:xfrm>
          <a:prstGeom prst="rect">
            <a:avLst/>
          </a:prstGeo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21784" y="1311256"/>
            <a:ext cx="8196170" cy="494110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>
              <a:buClr>
                <a:srgbClr val="F70146"/>
              </a:buClr>
              <a:buFont typeface="Wingdings" panose="05000000000000000000" pitchFamily="2" charset="2"/>
              <a:buChar char="§"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6858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1430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6002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20574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4"/>
          <p:cNvSpPr txBox="1">
            <a:spLocks/>
          </p:cNvSpPr>
          <p:nvPr userDrawn="1"/>
        </p:nvSpPr>
        <p:spPr>
          <a:xfrm>
            <a:off x="0" y="6358467"/>
            <a:ext cx="9144000" cy="498481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de-DE"/>
            </a:defPPr>
            <a:lvl1pPr algn="l" defTabSz="457200" rtl="0" fontAlgn="auto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DAT.B32UF  Data Integration and Large-Scale Analysis </a:t>
            </a:r>
            <a:r>
              <a:rPr lang="en-AT" dirty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06 Data Cleaning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aseline="0" dirty="0">
                <a:latin typeface="Calibri" panose="020F0502020204030204" pitchFamily="34" charset="0"/>
                <a:cs typeface="Calibri" panose="020F0502020204030204" pitchFamily="34" charset="0"/>
              </a:rPr>
              <a:t>Shafaq Siddiqi, Graz University of Technology, WS 2024/25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4"/>
          </p:nvPr>
        </p:nvSpPr>
        <p:spPr>
          <a:xfrm>
            <a:off x="720725" y="190801"/>
            <a:ext cx="8229600" cy="33210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0589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206748" y="2097090"/>
            <a:ext cx="8721352" cy="129960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/>
          </p:nvPr>
        </p:nvSpPr>
        <p:spPr>
          <a:xfrm>
            <a:off x="206748" y="3728980"/>
            <a:ext cx="8721352" cy="2596984"/>
          </a:xfrm>
          <a:prstGeom prst="rect">
            <a:avLst/>
          </a:prstGeom>
        </p:spPr>
        <p:txBody>
          <a:bodyPr/>
          <a:lstStyle>
            <a:lvl1pPr algn="ctr">
              <a:defRPr b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7" name="Textplatzhalter 15"/>
          <p:cNvSpPr>
            <a:spLocks noGrp="1"/>
          </p:cNvSpPr>
          <p:nvPr>
            <p:ph type="body" sz="quarter" idx="14"/>
          </p:nvPr>
        </p:nvSpPr>
        <p:spPr>
          <a:xfrm>
            <a:off x="720725" y="190801"/>
            <a:ext cx="8229600" cy="25369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de-DE" dirty="0"/>
          </a:p>
        </p:txBody>
      </p:sp>
      <p:sp>
        <p:nvSpPr>
          <p:cNvPr id="5" name="Footer Placeholder 4"/>
          <p:cNvSpPr txBox="1">
            <a:spLocks/>
          </p:cNvSpPr>
          <p:nvPr userDrawn="1"/>
        </p:nvSpPr>
        <p:spPr>
          <a:xfrm>
            <a:off x="0" y="6358467"/>
            <a:ext cx="9144000" cy="498481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de-DE"/>
            </a:defPPr>
            <a:lvl1pPr algn="l" defTabSz="457200" rtl="0" fontAlgn="auto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DAT.B32UF  Data Integration and Large-Scale Analysis </a:t>
            </a:r>
            <a:r>
              <a:rPr lang="en-AT" dirty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06 Data Cleaning</a:t>
            </a:r>
            <a:b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aseline="0">
                <a:latin typeface="Calibri" panose="020F0502020204030204" pitchFamily="34" charset="0"/>
                <a:cs typeface="Calibri" panose="020F0502020204030204" pitchFamily="34" charset="0"/>
              </a:rPr>
              <a:t>Shafaq Siddiqi, Graz University of Technology, WS 2024/25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034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354763"/>
            <a:ext cx="9144000" cy="5032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cxnSp>
        <p:nvCxnSpPr>
          <p:cNvPr id="8" name="Gerade Verbindung 7"/>
          <p:cNvCxnSpPr/>
          <p:nvPr userDrawn="1"/>
        </p:nvCxnSpPr>
        <p:spPr bwMode="auto">
          <a:xfrm>
            <a:off x="720725" y="503238"/>
            <a:ext cx="8207375" cy="158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hteck 8"/>
          <p:cNvSpPr/>
          <p:nvPr userDrawn="1"/>
        </p:nvSpPr>
        <p:spPr>
          <a:xfrm>
            <a:off x="0" y="503238"/>
            <a:ext cx="503238" cy="504825"/>
          </a:xfrm>
          <a:prstGeom prst="rect">
            <a:avLst/>
          </a:prstGeom>
          <a:solidFill>
            <a:srgbClr val="F701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11" name="Foliennummernplatzhalter 5"/>
          <p:cNvSpPr txBox="1">
            <a:spLocks/>
          </p:cNvSpPr>
          <p:nvPr userDrawn="1"/>
        </p:nvSpPr>
        <p:spPr>
          <a:xfrm>
            <a:off x="0" y="582613"/>
            <a:ext cx="503238" cy="365125"/>
          </a:xfrm>
          <a:prstGeom prst="rect">
            <a:avLst/>
          </a:prstGeom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fld id="{341491D6-FCB3-AA48-877A-0FB5E714E925}" type="slidenum">
              <a:rPr lang="de-DE" sz="1200" smtClean="0">
                <a:solidFill>
                  <a:schemeClr val="bg1"/>
                </a:solidFill>
              </a:rPr>
              <a:pPr algn="ctr" eaLnBrk="1" hangingPunct="1">
                <a:defRPr/>
              </a:pPr>
              <a:t>‹#›</a:t>
            </a:fld>
            <a:endParaRPr lang="de-DE" sz="1200">
              <a:solidFill>
                <a:schemeClr val="bg1"/>
              </a:solidFill>
            </a:endParaRPr>
          </a:p>
        </p:txBody>
      </p:sp>
      <p:pic>
        <p:nvPicPr>
          <p:cNvPr id="16" name="Bildplatzhalter 7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51284" y="97928"/>
            <a:ext cx="871105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pic>
      <p:pic>
        <p:nvPicPr>
          <p:cNvPr id="10" name="Grafik 10"/>
          <p:cNvPicPr>
            <a:picLocks noChangeAspect="1"/>
          </p:cNvPicPr>
          <p:nvPr userDrawn="1"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8321" y="6498439"/>
            <a:ext cx="777237" cy="24526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04" r:id="rId2"/>
    <p:sldLayoutId id="2147483707" r:id="rId3"/>
  </p:sldLayoutIdLst>
  <p:hf sldNum="0" hdr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000000"/>
          </a:solidFill>
          <a:latin typeface="+mj-lt"/>
          <a:ea typeface="ＭＳ Ｐゴシック" pitchFamily="-107" charset="-128"/>
          <a:cs typeface="ＭＳ Ｐゴシック" pitchFamily="-107" charset="-128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9pPr>
    </p:titleStyle>
    <p:bodyStyle>
      <a:lvl1pPr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defRPr sz="2600" kern="1200">
          <a:solidFill>
            <a:srgbClr val="000000"/>
          </a:solidFill>
          <a:latin typeface="+mn-lt"/>
          <a:ea typeface="ＭＳ Ｐゴシック" pitchFamily="-107" charset="-128"/>
          <a:cs typeface="ＭＳ Ｐゴシック" pitchFamily="-107" charset="-128"/>
        </a:defRPr>
      </a:lvl1pPr>
      <a:lvl2pPr marL="342900" indent="-342900" algn="l" defTabSz="457200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4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2pPr>
      <a:lvl3pPr marL="808038" indent="-271463" algn="l" defTabSz="457200" rtl="0" eaLnBrk="1" fontAlgn="base" hangingPunct="1">
        <a:spcBef>
          <a:spcPct val="20000"/>
        </a:spcBef>
        <a:spcAft>
          <a:spcPct val="0"/>
        </a:spcAft>
        <a:buFont typeface="Wingdings" charset="0"/>
        <a:buChar char="§"/>
        <a:defRPr sz="20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3pPr>
      <a:lvl4pPr marL="1438275" indent="-185738" algn="l" defTabSz="457200" rtl="0" eaLnBrk="1" fontAlgn="base" hangingPunct="1">
        <a:spcBef>
          <a:spcPct val="20000"/>
        </a:spcBef>
        <a:spcAft>
          <a:spcPct val="0"/>
        </a:spcAft>
        <a:buClr>
          <a:srgbClr val="A6A6A6"/>
        </a:buClr>
        <a:buFont typeface="Wingdings" charset="0"/>
        <a:buChar char="§"/>
        <a:defRPr sz="20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4pPr>
      <a:lvl5pPr marL="1588" indent="0" algn="l" defTabSz="457200" rtl="0" eaLnBrk="1" fontAlgn="base" hangingPunct="1">
        <a:spcBef>
          <a:spcPts val="0"/>
        </a:spcBef>
        <a:spcAft>
          <a:spcPct val="0"/>
        </a:spcAft>
        <a:buFontTx/>
        <a:buNone/>
        <a:defRPr sz="20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" TargetMode="Externa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efsmmat.com/posts/2016-05-08-simpsons-paradox-berkeley.html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emf"/><Relationship Id="rId5" Type="http://schemas.openxmlformats.org/officeDocument/2006/relationships/image" Target="../media/image38.png"/><Relationship Id="rId4" Type="http://schemas.openxmlformats.org/officeDocument/2006/relationships/image" Target="../media/image37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rifacta.com/blog/trifacta-for-data-quality-introducing-smart-cleaning/" TargetMode="Externa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emf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0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720725" y="1069200"/>
            <a:ext cx="8423275" cy="2489199"/>
          </a:xfrm>
        </p:spPr>
        <p:txBody>
          <a:bodyPr/>
          <a:lstStyle/>
          <a:p>
            <a:r>
              <a:rPr lang="de-DE" sz="3600" b="1" dirty="0"/>
              <a:t>Data Integration and Large Scale Analysis</a:t>
            </a:r>
            <a:br>
              <a:rPr lang="de-DE" b="1" dirty="0"/>
            </a:br>
            <a:r>
              <a:rPr lang="de-DE" sz="3400" b="1" dirty="0"/>
              <a:t>06 Data Cleaning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720725" y="3836432"/>
            <a:ext cx="7001102" cy="1632702"/>
          </a:xfrm>
        </p:spPr>
        <p:txBody>
          <a:bodyPr anchor="t"/>
          <a:lstStyle/>
          <a:p>
            <a:r>
              <a:rPr lang="en-GB" b="1" dirty="0"/>
              <a:t>Shafaq Siddiqi</a:t>
            </a:r>
            <a:endParaRPr lang="en-GB" b="1" u="sng" dirty="0"/>
          </a:p>
          <a:p>
            <a:endParaRPr lang="en-GB" sz="1000" dirty="0"/>
          </a:p>
          <a:p>
            <a:r>
              <a:rPr lang="en-GB" dirty="0"/>
              <a:t>Graz University of Technology, Austria</a:t>
            </a:r>
            <a:br>
              <a:rPr lang="en-GB" dirty="0"/>
            </a:br>
            <a:endParaRPr lang="en-GB" dirty="0"/>
          </a:p>
        </p:txBody>
      </p:sp>
      <p:sp>
        <p:nvSpPr>
          <p:cNvPr id="2" name="TextBox 1"/>
          <p:cNvSpPr txBox="1"/>
          <p:nvPr/>
        </p:nvSpPr>
        <p:spPr>
          <a:xfrm>
            <a:off x="813915" y="6420899"/>
            <a:ext cx="2622621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Last update: Nov 22, 2024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C45E2C-11FB-49F0-92B5-975E9AEBBF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65" y="5785289"/>
            <a:ext cx="853163" cy="3014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10719C-60BD-62DD-A237-41887F6785EC}"/>
              </a:ext>
            </a:extLst>
          </p:cNvPr>
          <p:cNvSpPr txBox="1"/>
          <p:nvPr/>
        </p:nvSpPr>
        <p:spPr>
          <a:xfrm>
            <a:off x="140831" y="46940"/>
            <a:ext cx="2827313" cy="3693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Slides Credit: Matthias Boehm</a:t>
            </a:r>
            <a:endParaRPr lang="en-AT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8093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Validation,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Constraints </a:t>
            </a:r>
            <a:br>
              <a:rPr lang="en-US" dirty="0"/>
            </a:br>
            <a:r>
              <a:rPr lang="en-US" dirty="0"/>
              <a:t>and Metrics</a:t>
            </a:r>
            <a:br>
              <a:rPr lang="en-US" dirty="0"/>
            </a:br>
            <a:r>
              <a:rPr lang="en-US" dirty="0"/>
              <a:t>for quality </a:t>
            </a:r>
            <a:br>
              <a:rPr lang="en-US" dirty="0"/>
            </a:br>
            <a:r>
              <a:rPr lang="en-US" dirty="0"/>
              <a:t>check UDFs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Approach</a:t>
            </a:r>
          </a:p>
          <a:p>
            <a:pPr lvl="1"/>
            <a:r>
              <a:rPr lang="en-US" b="1" dirty="0"/>
              <a:t>#1</a:t>
            </a:r>
            <a:r>
              <a:rPr lang="en-US" dirty="0"/>
              <a:t> Quality checks on basic metrics, computed in </a:t>
            </a:r>
            <a:r>
              <a:rPr lang="en-US" b="1" dirty="0">
                <a:solidFill>
                  <a:schemeClr val="accent1"/>
                </a:solidFill>
              </a:rPr>
              <a:t>Apache Spark</a:t>
            </a:r>
          </a:p>
          <a:p>
            <a:pPr lvl="1"/>
            <a:r>
              <a:rPr lang="en-US" b="1" dirty="0"/>
              <a:t>#2</a:t>
            </a:r>
            <a:r>
              <a:rPr lang="en-US" dirty="0"/>
              <a:t> </a:t>
            </a:r>
            <a:r>
              <a:rPr lang="en-US" b="1" dirty="0">
                <a:solidFill>
                  <a:schemeClr val="accent1"/>
                </a:solidFill>
              </a:rPr>
              <a:t>Incremental maintenance</a:t>
            </a:r>
            <a:r>
              <a:rPr lang="en-US" dirty="0"/>
              <a:t> of metrics and quality checks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Cleaning and Fusion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096384" y="1640443"/>
            <a:ext cx="993154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Amazon Research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6025" y="1375335"/>
            <a:ext cx="2601017" cy="385928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5841" y="1762125"/>
            <a:ext cx="1277508" cy="34629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0245" y="842046"/>
            <a:ext cx="49770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6768436" y="3095426"/>
            <a:ext cx="2219731" cy="218521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Organizational Lesson: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benefit of shared vocabulary/procedures</a:t>
            </a:r>
          </a:p>
          <a:p>
            <a:pPr algn="ctr"/>
            <a:b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Technical Lesson: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fast/scalable; reduce manual and ad-hoc analysis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28023" y="657996"/>
            <a:ext cx="3486284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[Sebastian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Schelter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Dustin Lange, Philipp Schmidt,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Meltem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Celikel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Felix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Bießmann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Andreas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Grafberger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Automating Large-Scale Data Quality Verification.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790366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Validation,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 Data Validation (TFDV)</a:t>
            </a:r>
          </a:p>
          <a:p>
            <a:pPr lvl="1"/>
            <a:r>
              <a:rPr lang="en-US" dirty="0"/>
              <a:t>Library or TFX components</a:t>
            </a:r>
          </a:p>
          <a:p>
            <a:pPr lvl="1"/>
            <a:r>
              <a:rPr lang="en-US" dirty="0"/>
              <a:t>Provides functions for stats computation, </a:t>
            </a:r>
            <a:br>
              <a:rPr lang="en-US" dirty="0"/>
            </a:br>
            <a:r>
              <a:rPr lang="en-US" dirty="0"/>
              <a:t>validation checks and anomaly detection</a:t>
            </a:r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Cleaning and Fusion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904760" y="1395490"/>
            <a:ext cx="1322925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Google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17976" y="657996"/>
            <a:ext cx="3486284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[Mike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Dreves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; Gene Huang;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Zhuo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Peng;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Neoklis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Polyzotis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; Evan Rosen; Paul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Suganthan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From Data to Models and Back.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DEEM 2020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2148" t="9582" r="1164"/>
          <a:stretch/>
        </p:blipFill>
        <p:spPr>
          <a:xfrm>
            <a:off x="589280" y="2814320"/>
            <a:ext cx="8229600" cy="34380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7851" y="699301"/>
            <a:ext cx="490103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</p:spTree>
    <p:extLst>
      <p:ext uri="{BB962C8B-B14F-4D97-AF65-F5344CB8AC3E}">
        <p14:creationId xmlns:p14="http://schemas.microsoft.com/office/powerpoint/2010/main" val="1420828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Standardization and Normalization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#1 Standardization</a:t>
            </a:r>
          </a:p>
          <a:p>
            <a:pPr lvl="1"/>
            <a:r>
              <a:rPr lang="en-US" dirty="0"/>
              <a:t>Centering and scaling to </a:t>
            </a:r>
            <a:br>
              <a:rPr lang="en-US" dirty="0"/>
            </a:br>
            <a:r>
              <a:rPr lang="en-US" dirty="0"/>
              <a:t>mean 0 and variance 1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Ensures well-behaved training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Densifying operation</a:t>
            </a:r>
          </a:p>
          <a:p>
            <a:pPr lvl="1"/>
            <a:r>
              <a:rPr lang="en-US" dirty="0"/>
              <a:t>Awareness of </a:t>
            </a:r>
            <a:r>
              <a:rPr lang="en-US" dirty="0" err="1"/>
              <a:t>NaNs</a:t>
            </a:r>
            <a:endParaRPr lang="en-US" dirty="0"/>
          </a:p>
          <a:p>
            <a:pPr lvl="1"/>
            <a:r>
              <a:rPr lang="en-US" dirty="0"/>
              <a:t>Batch normalization in DNN: standardization of activations</a:t>
            </a:r>
          </a:p>
          <a:p>
            <a:pPr lvl="1"/>
            <a:endParaRPr lang="en-US" dirty="0"/>
          </a:p>
          <a:p>
            <a:r>
              <a:rPr lang="en-US" dirty="0"/>
              <a:t>#2 Normalization</a:t>
            </a:r>
          </a:p>
          <a:p>
            <a:pPr lvl="1"/>
            <a:r>
              <a:rPr lang="en-US" dirty="0"/>
              <a:t>Aka min-max normalization</a:t>
            </a:r>
          </a:p>
          <a:p>
            <a:pPr lvl="1"/>
            <a:r>
              <a:rPr lang="en-US" dirty="0"/>
              <a:t>Rescale values into common range [0,1]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Avoid bias to large-scale features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Does not handle outliers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Cleaning and Fusion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963885" y="1408780"/>
            <a:ext cx="3888712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alibri" panose="020F0502020204030204" pitchFamily="34" charset="0"/>
              </a:rPr>
              <a:t>X = X </a:t>
            </a:r>
            <a:r>
              <a:rPr lang="en-AT" dirty="0">
                <a:latin typeface="Consolas" panose="020B0609020204030204" pitchFamily="49" charset="0"/>
                <a:cs typeface="Calibri" panose="020F0502020204030204" pitchFamily="34" charset="0"/>
              </a:rPr>
              <a:t>–</a:t>
            </a:r>
            <a:r>
              <a:rPr lang="en-US" dirty="0">
                <a:latin typeface="Consolas" panose="020B0609020204030204" pitchFamily="49" charset="0"/>
                <a:cs typeface="Calibri" panose="020F0502020204030204" pitchFamily="34" charset="0"/>
              </a:rPr>
              <a:t> </a:t>
            </a:r>
            <a:r>
              <a:rPr lang="en-US" b="1" dirty="0" err="1">
                <a:latin typeface="Consolas" panose="020B0609020204030204" pitchFamily="49" charset="0"/>
                <a:cs typeface="Calibri" panose="020F0502020204030204" pitchFamily="34" charset="0"/>
              </a:rPr>
              <a:t>colMeans</a:t>
            </a:r>
            <a:r>
              <a:rPr lang="en-US" dirty="0">
                <a:latin typeface="Consolas" panose="020B0609020204030204" pitchFamily="49" charset="0"/>
                <a:cs typeface="Calibri" panose="020F0502020204030204" pitchFamily="34" charset="0"/>
              </a:rPr>
              <a:t>(X);</a:t>
            </a:r>
          </a:p>
          <a:p>
            <a:r>
              <a:rPr lang="en-US" dirty="0">
                <a:latin typeface="Consolas" panose="020B0609020204030204" pitchFamily="49" charset="0"/>
                <a:cs typeface="Calibri" panose="020F0502020204030204" pitchFamily="34" charset="0"/>
              </a:rPr>
              <a:t>X = X / </a:t>
            </a:r>
            <a:r>
              <a:rPr lang="en-US" b="1" dirty="0" err="1">
                <a:latin typeface="Consolas" panose="020B0609020204030204" pitchFamily="49" charset="0"/>
                <a:cs typeface="Calibri" panose="020F0502020204030204" pitchFamily="34" charset="0"/>
              </a:rPr>
              <a:t>sqrt</a:t>
            </a:r>
            <a:r>
              <a:rPr lang="en-US" dirty="0">
                <a:latin typeface="Consolas" panose="020B0609020204030204" pitchFamily="49" charset="0"/>
                <a:cs typeface="Calibri" panose="020F0502020204030204" pitchFamily="34" charset="0"/>
              </a:rPr>
              <a:t>(</a:t>
            </a:r>
            <a:r>
              <a:rPr lang="en-US" b="1" dirty="0" err="1">
                <a:latin typeface="Consolas" panose="020B0609020204030204" pitchFamily="49" charset="0"/>
                <a:cs typeface="Calibri" panose="020F0502020204030204" pitchFamily="34" charset="0"/>
              </a:rPr>
              <a:t>colVars</a:t>
            </a:r>
            <a:r>
              <a:rPr lang="en-US" dirty="0">
                <a:latin typeface="Consolas" panose="020B0609020204030204" pitchFamily="49" charset="0"/>
                <a:cs typeface="Calibri" panose="020F0502020204030204" pitchFamily="34" charset="0"/>
              </a:rPr>
              <a:t>(X));</a:t>
            </a:r>
          </a:p>
        </p:txBody>
      </p:sp>
      <p:sp>
        <p:nvSpPr>
          <p:cNvPr id="3" name="Rectangle 2"/>
          <p:cNvSpPr/>
          <p:nvPr/>
        </p:nvSpPr>
        <p:spPr>
          <a:xfrm>
            <a:off x="4889678" y="2225028"/>
            <a:ext cx="41589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X = </a:t>
            </a:r>
            <a:r>
              <a:rPr lang="en-US" b="1" dirty="0">
                <a:latin typeface="Consolas" panose="020B0609020204030204" pitchFamily="49" charset="0"/>
              </a:rPr>
              <a:t>replace</a:t>
            </a:r>
            <a:r>
              <a:rPr lang="en-US" dirty="0">
                <a:latin typeface="Consolas" panose="020B0609020204030204" pitchFamily="49" charset="0"/>
              </a:rPr>
              <a:t>(X, pattern=</a:t>
            </a:r>
            <a:r>
              <a:rPr lang="en-US" dirty="0" err="1">
                <a:latin typeface="Consolas" panose="020B0609020204030204" pitchFamily="49" charset="0"/>
              </a:rPr>
              <a:t>NaN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replacement=0); </a:t>
            </a:r>
            <a:r>
              <a:rPr lang="en-US" b="1" dirty="0">
                <a:solidFill>
                  <a:srgbClr val="00B050"/>
                </a:solidFill>
                <a:latin typeface="Consolas" panose="020B0609020204030204" pitchFamily="49" charset="0"/>
              </a:rPr>
              <a:t>#robustness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61613" y="3964714"/>
            <a:ext cx="3888712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alibri" panose="020F0502020204030204" pitchFamily="34" charset="0"/>
              </a:rPr>
              <a:t>X = (X </a:t>
            </a:r>
            <a:r>
              <a:rPr lang="en-AT" dirty="0">
                <a:latin typeface="Consolas" panose="020B0609020204030204" pitchFamily="49" charset="0"/>
                <a:cs typeface="Calibri" panose="020F0502020204030204" pitchFamily="34" charset="0"/>
              </a:rPr>
              <a:t>–</a:t>
            </a:r>
            <a:r>
              <a:rPr lang="en-US" dirty="0">
                <a:latin typeface="Consolas" panose="020B0609020204030204" pitchFamily="49" charset="0"/>
                <a:cs typeface="Calibri" panose="020F0502020204030204" pitchFamily="34" charset="0"/>
              </a:rPr>
              <a:t> </a:t>
            </a:r>
            <a:r>
              <a:rPr lang="en-US" b="1" dirty="0" err="1">
                <a:latin typeface="Consolas" panose="020B0609020204030204" pitchFamily="49" charset="0"/>
                <a:cs typeface="Calibri" panose="020F0502020204030204" pitchFamily="34" charset="0"/>
              </a:rPr>
              <a:t>colMins</a:t>
            </a:r>
            <a:r>
              <a:rPr lang="en-US" dirty="0">
                <a:latin typeface="Consolas" panose="020B0609020204030204" pitchFamily="49" charset="0"/>
                <a:cs typeface="Calibri" panose="020F0502020204030204" pitchFamily="34" charset="0"/>
              </a:rPr>
              <a:t>(X)) </a:t>
            </a:r>
          </a:p>
          <a:p>
            <a:r>
              <a:rPr lang="en-US" dirty="0">
                <a:latin typeface="Consolas" panose="020B0609020204030204" pitchFamily="49" charset="0"/>
                <a:cs typeface="Calibri" panose="020F0502020204030204" pitchFamily="34" charset="0"/>
              </a:rPr>
              <a:t>  / (</a:t>
            </a:r>
            <a:r>
              <a:rPr lang="en-US" b="1" dirty="0" err="1">
                <a:latin typeface="Consolas" panose="020B0609020204030204" pitchFamily="49" charset="0"/>
                <a:cs typeface="Calibri" panose="020F0502020204030204" pitchFamily="34" charset="0"/>
              </a:rPr>
              <a:t>colMaxs</a:t>
            </a:r>
            <a:r>
              <a:rPr lang="en-US" dirty="0">
                <a:latin typeface="Consolas" panose="020B0609020204030204" pitchFamily="49" charset="0"/>
                <a:cs typeface="Calibri" panose="020F0502020204030204" pitchFamily="34" charset="0"/>
              </a:rPr>
              <a:t>(X) </a:t>
            </a:r>
            <a:r>
              <a:rPr lang="en-AT" dirty="0">
                <a:latin typeface="Consolas" panose="020B0609020204030204" pitchFamily="49" charset="0"/>
                <a:cs typeface="Calibri" panose="020F0502020204030204" pitchFamily="34" charset="0"/>
              </a:rPr>
              <a:t>–</a:t>
            </a:r>
            <a:r>
              <a:rPr lang="en-US" dirty="0">
                <a:latin typeface="Consolas" panose="020B0609020204030204" pitchFamily="49" charset="0"/>
                <a:cs typeface="Calibri" panose="020F0502020204030204" pitchFamily="34" charset="0"/>
              </a:rPr>
              <a:t> </a:t>
            </a:r>
            <a:r>
              <a:rPr lang="en-US" b="1" dirty="0" err="1">
                <a:latin typeface="Consolas" panose="020B0609020204030204" pitchFamily="49" charset="0"/>
                <a:cs typeface="Calibri" panose="020F0502020204030204" pitchFamily="34" charset="0"/>
              </a:rPr>
              <a:t>colMins</a:t>
            </a:r>
            <a:r>
              <a:rPr lang="en-US" dirty="0">
                <a:latin typeface="Consolas" panose="020B0609020204030204" pitchFamily="49" charset="0"/>
                <a:cs typeface="Calibri" panose="020F0502020204030204" pitchFamily="34" charset="0"/>
              </a:rPr>
              <a:t>(X)); </a:t>
            </a:r>
          </a:p>
        </p:txBody>
      </p:sp>
    </p:spTree>
    <p:extLst>
      <p:ext uri="{BB962C8B-B14F-4D97-AF65-F5344CB8AC3E}">
        <p14:creationId xmlns:p14="http://schemas.microsoft.com/office/powerpoint/2010/main" val="2736457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Winsorizing</a:t>
            </a:r>
            <a:r>
              <a:rPr lang="en-US" dirty="0"/>
              <a:t> and Trimming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Recap: Quantiles</a:t>
                </a:r>
              </a:p>
              <a:p>
                <a:pPr lvl="1"/>
                <a:r>
                  <a:rPr lang="en-US" dirty="0"/>
                  <a:t>Quantile </a:t>
                </a:r>
                <a:r>
                  <a:rPr lang="en-US" dirty="0" err="1"/>
                  <a:t>Q</a:t>
                </a:r>
                <a:r>
                  <a:rPr lang="en-US" baseline="-25000" dirty="0" err="1"/>
                  <a:t>p</a:t>
                </a:r>
                <a:r>
                  <a:rPr lang="en-US" dirty="0"/>
                  <a:t> w/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∈(0,1)</m:t>
                    </m:r>
                  </m:oMath>
                </a14:m>
                <a:r>
                  <a:rPr lang="en-US" dirty="0"/>
                  <a:t> defined as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r>
                  <a:rPr lang="en-US" dirty="0" err="1"/>
                  <a:t>Winsorizing</a:t>
                </a:r>
                <a:endParaRPr lang="en-US" dirty="0"/>
              </a:p>
              <a:p>
                <a:pPr lvl="1"/>
                <a:r>
                  <a:rPr lang="en-US" b="1" dirty="0">
                    <a:solidFill>
                      <a:schemeClr val="accent1"/>
                    </a:solidFill>
                  </a:rPr>
                  <a:t>Replace</a:t>
                </a:r>
                <a:r>
                  <a:rPr lang="en-US" dirty="0"/>
                  <a:t> tails of data </a:t>
                </a:r>
                <a:br>
                  <a:rPr lang="en-US" dirty="0"/>
                </a:br>
                <a:r>
                  <a:rPr lang="en-US" dirty="0"/>
                  <a:t>distribution at user-</a:t>
                </a:r>
                <a:br>
                  <a:rPr lang="en-US" dirty="0"/>
                </a:br>
                <a:r>
                  <a:rPr lang="en-US" dirty="0"/>
                  <a:t>specified threshold</a:t>
                </a:r>
              </a:p>
              <a:p>
                <a:pPr lvl="1"/>
                <a:r>
                  <a:rPr lang="en-US" dirty="0"/>
                  <a:t>Quantiles / </a:t>
                </a:r>
                <a:r>
                  <a:rPr lang="en-US" dirty="0" err="1"/>
                  <a:t>std</a:t>
                </a:r>
                <a:r>
                  <a:rPr lang="en-US" dirty="0"/>
                  <a:t>-dev</a:t>
                </a:r>
              </a:p>
              <a:p>
                <a:pPr marL="457200" lvl="1" indent="0">
                  <a:buNone/>
                </a:pPr>
                <a:r>
                  <a:rPr lang="en-AT" dirty="0">
                    <a:sym typeface="Wingdings" panose="05000000000000000000" pitchFamily="2" charset="2"/>
                  </a:rPr>
                  <a:t></a:t>
                </a:r>
                <a:r>
                  <a:rPr lang="en-US" dirty="0">
                    <a:sym typeface="Wingdings" panose="05000000000000000000" pitchFamily="2" charset="2"/>
                  </a:rPr>
                  <a:t> Reduce skew</a:t>
                </a:r>
                <a:endParaRPr lang="en-US" dirty="0"/>
              </a:p>
              <a:p>
                <a:pPr lvl="1"/>
                <a:endParaRPr lang="en-US" sz="1000" dirty="0"/>
              </a:p>
              <a:p>
                <a:r>
                  <a:rPr lang="en-US" dirty="0"/>
                  <a:t>Truncation/Trimming</a:t>
                </a:r>
              </a:p>
              <a:p>
                <a:pPr lvl="1"/>
                <a:r>
                  <a:rPr lang="en-US" b="1" dirty="0">
                    <a:solidFill>
                      <a:schemeClr val="accent1"/>
                    </a:solidFill>
                  </a:rPr>
                  <a:t>Remove</a:t>
                </a:r>
                <a:r>
                  <a:rPr lang="en-US" dirty="0"/>
                  <a:t> tails of data </a:t>
                </a:r>
                <a:br>
                  <a:rPr lang="en-US" dirty="0"/>
                </a:br>
                <a:r>
                  <a:rPr lang="en-US" dirty="0"/>
                  <a:t>distribution at user-</a:t>
                </a:r>
                <a:br>
                  <a:rPr lang="en-US" dirty="0"/>
                </a:br>
                <a:r>
                  <a:rPr lang="en-US" dirty="0"/>
                  <a:t>specified threshold</a:t>
                </a:r>
              </a:p>
              <a:p>
                <a:pPr lvl="1"/>
                <a:endParaRPr lang="en-US" sz="1000" dirty="0"/>
              </a:p>
              <a:p>
                <a:r>
                  <a:rPr lang="en-US" dirty="0"/>
                  <a:t>Largest Difference </a:t>
                </a:r>
                <a:br>
                  <a:rPr lang="en-US" dirty="0"/>
                </a:br>
                <a:r>
                  <a:rPr lang="en-US" dirty="0"/>
                  <a:t>from Mean</a:t>
                </a:r>
              </a:p>
              <a:p>
                <a:endParaRPr lang="en-US" dirty="0"/>
              </a:p>
              <a:p>
                <a:pPr lvl="1"/>
                <a:endParaRPr lang="en-US" sz="700" dirty="0"/>
              </a:p>
              <a:p>
                <a:pPr lvl="1"/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32799" y="1311256"/>
                <a:ext cx="8196170" cy="4941101"/>
              </a:xfrm>
              <a:blipFill>
                <a:blip r:embed="rId3"/>
                <a:stretch>
                  <a:fillRect l="-669" t="-617" b="-81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Cleaning and Fusion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88714" y="2357855"/>
            <a:ext cx="5144754" cy="181588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 compute quantiles for lower and upper</a:t>
            </a:r>
          </a:p>
          <a:p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ql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= </a:t>
            </a:r>
            <a:r>
              <a:rPr lang="en-US" sz="1600" b="1" dirty="0">
                <a:latin typeface="Consolas" panose="020B0609020204030204" pitchFamily="49" charset="0"/>
                <a:cs typeface="Calibri" panose="020F0502020204030204" pitchFamily="34" charset="0"/>
              </a:rPr>
              <a:t>quantile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(X, 0.05); </a:t>
            </a:r>
            <a:endParaRPr lang="en-US" sz="1600" b="1" dirty="0">
              <a:solidFill>
                <a:srgbClr val="00B050"/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qu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= </a:t>
            </a:r>
            <a:r>
              <a:rPr lang="en-US" sz="1600" b="1" dirty="0">
                <a:latin typeface="Consolas" panose="020B0609020204030204" pitchFamily="49" charset="0"/>
                <a:cs typeface="Calibri" panose="020F0502020204030204" pitchFamily="34" charset="0"/>
              </a:rPr>
              <a:t>quantile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(X, 0.95); </a:t>
            </a:r>
            <a:endParaRPr lang="en-US" sz="1600" b="1" dirty="0">
              <a:solidFill>
                <a:srgbClr val="00B050"/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endParaRPr lang="en-US" sz="160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r>
              <a:rPr lang="en-US" sz="16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 replace values outside [</a:t>
            </a:r>
            <a:r>
              <a:rPr lang="en-US" sz="1600" b="1" dirty="0" err="1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ql,qu</a:t>
            </a:r>
            <a:r>
              <a:rPr lang="en-US" sz="16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] w/ </a:t>
            </a:r>
            <a:r>
              <a:rPr lang="en-US" sz="1600" b="1" dirty="0" err="1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ql</a:t>
            </a:r>
            <a:r>
              <a:rPr lang="en-US" sz="16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and </a:t>
            </a:r>
            <a:r>
              <a:rPr lang="en-US" sz="1600" b="1" dirty="0" err="1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qu</a:t>
            </a:r>
            <a:endParaRPr lang="en-US" sz="1600" b="1" dirty="0">
              <a:solidFill>
                <a:srgbClr val="00B050"/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Y = 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ifelse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(X &lt; 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ql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ql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, X);</a:t>
            </a:r>
          </a:p>
          <a:p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Y = 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ifelse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(Y &gt; 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qu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qu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, Y);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90389" y="4498363"/>
            <a:ext cx="5144754" cy="83099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 remove values outside [</a:t>
            </a:r>
            <a:r>
              <a:rPr lang="en-US" sz="1600" b="1" dirty="0" err="1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ql,qu</a:t>
            </a:r>
            <a:r>
              <a:rPr lang="en-US" sz="16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]</a:t>
            </a:r>
          </a:p>
          <a:p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I = X &lt; 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qu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| X &gt; 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ql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;</a:t>
            </a:r>
          </a:p>
          <a:p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Y = 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removeEmpty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(X, “rows”, select = I);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00" b="32778"/>
          <a:stretch/>
        </p:blipFill>
        <p:spPr>
          <a:xfrm>
            <a:off x="6620736" y="591668"/>
            <a:ext cx="2297218" cy="149542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877049" y="2082862"/>
            <a:ext cx="2069479" cy="27699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Credit: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https://en.wikipedia.org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73599" y="5716906"/>
            <a:ext cx="5255369" cy="107721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 determine largest diff from mean</a:t>
            </a:r>
          </a:p>
          <a:p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I = (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colMaxs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(X)-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colMeans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(X)) </a:t>
            </a:r>
            <a:b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</a:b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 &gt; (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colMeans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(X)-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colMins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(X));</a:t>
            </a:r>
          </a:p>
          <a:p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Y = 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ifelse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xor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I,op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), 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colMaxs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(X), 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colMins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(X));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769344" y="3895281"/>
            <a:ext cx="1264123" cy="86177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SystemDS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winsorize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() outlier()</a:t>
            </a:r>
          </a:p>
        </p:txBody>
      </p:sp>
    </p:spTree>
    <p:extLst>
      <p:ext uri="{BB962C8B-B14F-4D97-AF65-F5344CB8AC3E}">
        <p14:creationId xmlns:p14="http://schemas.microsoft.com/office/powerpoint/2010/main" val="978086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2" grpId="0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Winsorizing</a:t>
            </a:r>
            <a:r>
              <a:rPr lang="en-US" dirty="0"/>
              <a:t> and Trimming,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SystemDS</a:t>
            </a:r>
            <a:r>
              <a:rPr lang="en-US" dirty="0"/>
              <a:t> </a:t>
            </a:r>
            <a:r>
              <a:rPr lang="en-US" dirty="0" err="1"/>
              <a:t>outlierByIQR</a:t>
            </a:r>
            <a:endParaRPr lang="en-US" dirty="0"/>
          </a:p>
          <a:p>
            <a:pPr lvl="1"/>
            <a:r>
              <a:rPr lang="en-US" dirty="0"/>
              <a:t>less than Q1 – ( </a:t>
            </a:r>
            <a:r>
              <a:rPr lang="en-US" dirty="0" err="1"/>
              <a:t>k×IQR</a:t>
            </a:r>
            <a:r>
              <a:rPr lang="en-US" dirty="0"/>
              <a:t> ) or greater than </a:t>
            </a:r>
            <a:br>
              <a:rPr lang="en-US" dirty="0"/>
            </a:br>
            <a:r>
              <a:rPr lang="en-US" dirty="0"/>
              <a:t>Q3 + ( </a:t>
            </a:r>
            <a:r>
              <a:rPr lang="en-US" dirty="0" err="1"/>
              <a:t>k×IQR</a:t>
            </a:r>
            <a:r>
              <a:rPr lang="en-US" dirty="0"/>
              <a:t> )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 </a:t>
            </a:r>
            <a:r>
              <a:rPr lang="en-US" b="1" dirty="0"/>
              <a:t>outlier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 err="1"/>
              <a:t>SystemDS</a:t>
            </a:r>
            <a:r>
              <a:rPr lang="en-US" dirty="0"/>
              <a:t> </a:t>
            </a:r>
            <a:r>
              <a:rPr lang="en-US" dirty="0" err="1"/>
              <a:t>outlierBySd</a:t>
            </a:r>
            <a:endParaRPr lang="en-US" dirty="0"/>
          </a:p>
          <a:p>
            <a:pPr lvl="1"/>
            <a:r>
              <a:rPr lang="en-US" dirty="0"/>
              <a:t>less than mean – ( </a:t>
            </a:r>
            <a:r>
              <a:rPr lang="en-US" dirty="0" err="1"/>
              <a:t>k×stdev</a:t>
            </a:r>
            <a:r>
              <a:rPr lang="en-US" dirty="0"/>
              <a:t> ) or greater than </a:t>
            </a:r>
            <a:br>
              <a:rPr lang="en-US" dirty="0"/>
            </a:br>
            <a:r>
              <a:rPr lang="en-US" dirty="0"/>
              <a:t>mean + ( </a:t>
            </a:r>
            <a:r>
              <a:rPr lang="en-US" dirty="0" err="1"/>
              <a:t>k×stdev</a:t>
            </a:r>
            <a:r>
              <a:rPr lang="en-US" dirty="0"/>
              <a:t> )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 </a:t>
            </a:r>
            <a:r>
              <a:rPr lang="en-US" b="1" dirty="0"/>
              <a:t>outlier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sz="1000" dirty="0"/>
          </a:p>
          <a:p>
            <a:r>
              <a:rPr lang="en-US" dirty="0"/>
              <a:t>Methods for Handling Outliers</a:t>
            </a:r>
          </a:p>
          <a:p>
            <a:pPr lvl="1"/>
            <a:r>
              <a:rPr lang="en-US" dirty="0"/>
              <a:t>Replace outliers with default values (constants or mean/median/mode)</a:t>
            </a:r>
          </a:p>
          <a:p>
            <a:pPr lvl="1"/>
            <a:r>
              <a:rPr lang="en-US" dirty="0"/>
              <a:t>Update outliers as missing values </a:t>
            </a:r>
          </a:p>
          <a:p>
            <a:pPr lvl="1"/>
            <a:r>
              <a:rPr lang="en-US" dirty="0"/>
              <a:t>Data clipping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sz="700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Cleaning and Fusion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5839837" y="1370931"/>
            <a:ext cx="3042050" cy="978350"/>
            <a:chOff x="5802230" y="1729312"/>
            <a:chExt cx="3304465" cy="1002613"/>
          </a:xfrm>
        </p:grpSpPr>
        <p:sp>
          <p:nvSpPr>
            <p:cNvPr id="14" name="Rectangle 13"/>
            <p:cNvSpPr/>
            <p:nvPr/>
          </p:nvSpPr>
          <p:spPr>
            <a:xfrm>
              <a:off x="6749143" y="2152227"/>
              <a:ext cx="816428" cy="256050"/>
            </a:xfrm>
            <a:prstGeom prst="rect">
              <a:avLst/>
            </a:prstGeom>
            <a:noFill/>
            <a:ln w="9525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>
              <a:stCxn id="14" idx="0"/>
              <a:endCxn id="14" idx="2"/>
            </p:cNvCxnSpPr>
            <p:nvPr/>
          </p:nvCxnSpPr>
          <p:spPr>
            <a:xfrm>
              <a:off x="7157357" y="2152227"/>
              <a:ext cx="0" cy="256050"/>
            </a:xfrm>
            <a:prstGeom prst="line">
              <a:avLst/>
            </a:prstGeom>
            <a:ln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stCxn id="14" idx="3"/>
            </p:cNvCxnSpPr>
            <p:nvPr/>
          </p:nvCxnSpPr>
          <p:spPr>
            <a:xfrm>
              <a:off x="7565571" y="2280252"/>
              <a:ext cx="903515" cy="5748"/>
            </a:xfrm>
            <a:prstGeom prst="line">
              <a:avLst/>
            </a:prstGeom>
            <a:ln w="12700">
              <a:solidFill>
                <a:srgbClr val="7889FB"/>
              </a:solidFill>
              <a:prstDash val="dash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>
              <a:endCxn id="14" idx="1"/>
            </p:cNvCxnSpPr>
            <p:nvPr/>
          </p:nvCxnSpPr>
          <p:spPr>
            <a:xfrm>
              <a:off x="5889170" y="2274504"/>
              <a:ext cx="859973" cy="5748"/>
            </a:xfrm>
            <a:prstGeom prst="line">
              <a:avLst/>
            </a:prstGeom>
            <a:ln w="12700">
              <a:solidFill>
                <a:srgbClr val="7889FB"/>
              </a:solidFill>
              <a:prstDash val="dash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5836920" y="2211630"/>
              <a:ext cx="0" cy="95097"/>
            </a:xfrm>
            <a:prstGeom prst="line">
              <a:avLst/>
            </a:prstGeom>
            <a:ln w="12700">
              <a:solidFill>
                <a:schemeClr val="tx1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8506460" y="2221790"/>
              <a:ext cx="0" cy="95097"/>
            </a:xfrm>
            <a:prstGeom prst="line">
              <a:avLst/>
            </a:prstGeom>
            <a:ln w="12700">
              <a:solidFill>
                <a:schemeClr val="tx1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ounded Rectangle 25"/>
            <p:cNvSpPr/>
            <p:nvPr/>
          </p:nvSpPr>
          <p:spPr>
            <a:xfrm flipV="1">
              <a:off x="8677894" y="2240213"/>
              <a:ext cx="45719" cy="45719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813096" y="2453031"/>
              <a:ext cx="711381" cy="25232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000" dirty="0">
                  <a:latin typeface="Calibri" panose="020F0502020204030204" pitchFamily="34" charset="0"/>
                  <a:cs typeface="Calibri" panose="020F0502020204030204" pitchFamily="34" charset="0"/>
                </a:rPr>
                <a:t>IQR</a:t>
              </a:r>
            </a:p>
          </p:txBody>
        </p:sp>
        <p:sp>
          <p:nvSpPr>
            <p:cNvPr id="30" name="Left Bracket 29"/>
            <p:cNvSpPr/>
            <p:nvPr/>
          </p:nvSpPr>
          <p:spPr>
            <a:xfrm rot="16200000">
              <a:off x="7134498" y="2052866"/>
              <a:ext cx="45719" cy="816426"/>
            </a:xfrm>
            <a:prstGeom prst="leftBracket">
              <a:avLst/>
            </a:prstGeom>
            <a:ln w="12700">
              <a:solidFill>
                <a:schemeClr val="tx1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802230" y="2313761"/>
              <a:ext cx="899795" cy="25232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000" dirty="0">
                  <a:latin typeface="Calibri" panose="020F0502020204030204" pitchFamily="34" charset="0"/>
                  <a:cs typeface="Calibri" panose="020F0502020204030204" pitchFamily="34" charset="0"/>
                </a:rPr>
                <a:t>Q1 – 1.5 * IQR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676643" y="2336130"/>
              <a:ext cx="821727" cy="25232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000" dirty="0">
                  <a:latin typeface="Calibri" panose="020F0502020204030204" pitchFamily="34" charset="0"/>
                  <a:cs typeface="Calibri" panose="020F0502020204030204" pitchFamily="34" charset="0"/>
                </a:rPr>
                <a:t>Q3 + 1.5 * IQR</a:t>
              </a:r>
            </a:p>
          </p:txBody>
        </p:sp>
        <p:cxnSp>
          <p:nvCxnSpPr>
            <p:cNvPr id="37" name="Straight Arrow Connector 36"/>
            <p:cNvCxnSpPr/>
            <p:nvPr/>
          </p:nvCxnSpPr>
          <p:spPr>
            <a:xfrm flipV="1">
              <a:off x="8698213" y="2337530"/>
              <a:ext cx="0" cy="18288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8395314" y="2479598"/>
              <a:ext cx="711381" cy="25232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000" dirty="0">
                  <a:latin typeface="Calibri" panose="020F0502020204030204" pitchFamily="34" charset="0"/>
                  <a:cs typeface="Calibri" panose="020F0502020204030204" pitchFamily="34" charset="0"/>
                </a:rPr>
                <a:t>Outlier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6391870" y="1770505"/>
              <a:ext cx="419644" cy="25232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000" dirty="0">
                  <a:latin typeface="Calibri" panose="020F0502020204030204" pitchFamily="34" charset="0"/>
                  <a:cs typeface="Calibri" panose="020F0502020204030204" pitchFamily="34" charset="0"/>
                </a:rPr>
                <a:t>Q1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535857" y="1773215"/>
              <a:ext cx="443501" cy="25232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000" dirty="0">
                  <a:latin typeface="Calibri" panose="020F0502020204030204" pitchFamily="34" charset="0"/>
                  <a:cs typeface="Calibri" panose="020F0502020204030204" pitchFamily="34" charset="0"/>
                </a:rPr>
                <a:t>Q3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824476" y="1729312"/>
              <a:ext cx="711381" cy="25232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000" dirty="0">
                  <a:latin typeface="Calibri" panose="020F0502020204030204" pitchFamily="34" charset="0"/>
                  <a:cs typeface="Calibri" panose="020F0502020204030204" pitchFamily="34" charset="0"/>
                </a:rPr>
                <a:t>median</a:t>
              </a: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 flipH="1">
              <a:off x="7570651" y="1978075"/>
              <a:ext cx="114618" cy="13716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6655454" y="1976492"/>
              <a:ext cx="115772" cy="14054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>
              <a:off x="7168786" y="1919875"/>
              <a:ext cx="0" cy="21544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Group 105"/>
          <p:cNvGrpSpPr/>
          <p:nvPr/>
        </p:nvGrpSpPr>
        <p:grpSpPr>
          <a:xfrm>
            <a:off x="5786850" y="2651592"/>
            <a:ext cx="2956560" cy="1447127"/>
            <a:chOff x="6131733" y="2448705"/>
            <a:chExt cx="2956560" cy="1447127"/>
          </a:xfrm>
        </p:grpSpPr>
        <p:sp>
          <p:nvSpPr>
            <p:cNvPr id="97" name="TextBox 96"/>
            <p:cNvSpPr txBox="1"/>
            <p:nvPr/>
          </p:nvSpPr>
          <p:spPr>
            <a:xfrm>
              <a:off x="7389200" y="3635672"/>
              <a:ext cx="320040" cy="24622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000" dirty="0">
                  <a:latin typeface="Calibri" panose="020F0502020204030204" pitchFamily="34" charset="0"/>
                  <a:cs typeface="Calibri" panose="020F0502020204030204" pitchFamily="34" charset="0"/>
                </a:rPr>
                <a:t>µ</a:t>
              </a:r>
            </a:p>
          </p:txBody>
        </p:sp>
        <p:grpSp>
          <p:nvGrpSpPr>
            <p:cNvPr id="105" name="Group 104"/>
            <p:cNvGrpSpPr/>
            <p:nvPr/>
          </p:nvGrpSpPr>
          <p:grpSpPr>
            <a:xfrm>
              <a:off x="6131733" y="2448705"/>
              <a:ext cx="2956560" cy="1447127"/>
              <a:chOff x="6131733" y="2448705"/>
              <a:chExt cx="2956560" cy="1447127"/>
            </a:xfrm>
          </p:grpSpPr>
          <p:grpSp>
            <p:nvGrpSpPr>
              <p:cNvPr id="91" name="Group 90"/>
              <p:cNvGrpSpPr/>
              <p:nvPr/>
            </p:nvGrpSpPr>
            <p:grpSpPr>
              <a:xfrm>
                <a:off x="6131733" y="2448705"/>
                <a:ext cx="2956560" cy="1280161"/>
                <a:chOff x="6105374" y="2458877"/>
                <a:chExt cx="2956560" cy="1280161"/>
              </a:xfrm>
            </p:grpSpPr>
            <p:sp>
              <p:nvSpPr>
                <p:cNvPr id="63" name="Freeform 62"/>
                <p:cNvSpPr/>
                <p:nvPr/>
              </p:nvSpPr>
              <p:spPr>
                <a:xfrm>
                  <a:off x="6105374" y="2458878"/>
                  <a:ext cx="2956560" cy="1280160"/>
                </a:xfrm>
                <a:custGeom>
                  <a:avLst/>
                  <a:gdLst>
                    <a:gd name="connsiteX0" fmla="*/ 0 w 2956560"/>
                    <a:gd name="connsiteY0" fmla="*/ 1209040 h 1280160"/>
                    <a:gd name="connsiteX1" fmla="*/ 497840 w 2956560"/>
                    <a:gd name="connsiteY1" fmla="*/ 975360 h 1280160"/>
                    <a:gd name="connsiteX2" fmla="*/ 1381760 w 2956560"/>
                    <a:gd name="connsiteY2" fmla="*/ 0 h 1280160"/>
                    <a:gd name="connsiteX3" fmla="*/ 2296160 w 2956560"/>
                    <a:gd name="connsiteY3" fmla="*/ 975360 h 1280160"/>
                    <a:gd name="connsiteX4" fmla="*/ 2956560 w 2956560"/>
                    <a:gd name="connsiteY4" fmla="*/ 1280160 h 1280160"/>
                    <a:gd name="connsiteX5" fmla="*/ 2956560 w 2956560"/>
                    <a:gd name="connsiteY5" fmla="*/ 1280160 h 12801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956560" h="1280160">
                      <a:moveTo>
                        <a:pt x="0" y="1209040"/>
                      </a:moveTo>
                      <a:cubicBezTo>
                        <a:pt x="133773" y="1192953"/>
                        <a:pt x="267547" y="1176867"/>
                        <a:pt x="497840" y="975360"/>
                      </a:cubicBezTo>
                      <a:cubicBezTo>
                        <a:pt x="728133" y="773853"/>
                        <a:pt x="1082040" y="0"/>
                        <a:pt x="1381760" y="0"/>
                      </a:cubicBezTo>
                      <a:cubicBezTo>
                        <a:pt x="1681480" y="0"/>
                        <a:pt x="2033693" y="762000"/>
                        <a:pt x="2296160" y="975360"/>
                      </a:cubicBezTo>
                      <a:cubicBezTo>
                        <a:pt x="2558627" y="1188720"/>
                        <a:pt x="2956560" y="1280160"/>
                        <a:pt x="2956560" y="1280160"/>
                      </a:cubicBezTo>
                      <a:lnTo>
                        <a:pt x="2956560" y="1280160"/>
                      </a:lnTo>
                    </a:path>
                  </a:pathLst>
                </a:custGeom>
                <a:solidFill>
                  <a:schemeClr val="tx1">
                    <a:lumMod val="10000"/>
                    <a:lumOff val="90000"/>
                  </a:schemeClr>
                </a:solidFill>
                <a:ln w="9525">
                  <a:solidFill>
                    <a:srgbClr val="7889FB"/>
                  </a:solidFill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502374" y="2458877"/>
                  <a:ext cx="0" cy="1234440"/>
                </a:xfrm>
                <a:prstGeom prst="line">
                  <a:avLst/>
                </a:prstGeom>
                <a:ln>
                  <a:prstDash val="dash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7733681" y="2599196"/>
                  <a:ext cx="0" cy="1111975"/>
                </a:xfrm>
                <a:prstGeom prst="line">
                  <a:avLst/>
                </a:prstGeom>
                <a:ln>
                  <a:prstDash val="dash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>
                  <a:off x="7270414" y="2586517"/>
                  <a:ext cx="0" cy="1111723"/>
                </a:xfrm>
                <a:prstGeom prst="line">
                  <a:avLst/>
                </a:prstGeom>
                <a:ln>
                  <a:prstDash val="dash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75"/>
                <p:cNvCxnSpPr/>
                <p:nvPr/>
              </p:nvCxnSpPr>
              <p:spPr>
                <a:xfrm>
                  <a:off x="7026618" y="2868088"/>
                  <a:ext cx="0" cy="825107"/>
                </a:xfrm>
                <a:prstGeom prst="line">
                  <a:avLst/>
                </a:prstGeom>
                <a:ln>
                  <a:prstDash val="dash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/>
                <p:cNvCxnSpPr/>
                <p:nvPr/>
              </p:nvCxnSpPr>
              <p:spPr>
                <a:xfrm>
                  <a:off x="7977522" y="2905737"/>
                  <a:ext cx="0" cy="800123"/>
                </a:xfrm>
                <a:prstGeom prst="line">
                  <a:avLst/>
                </a:prstGeom>
                <a:ln>
                  <a:prstDash val="dash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/>
                <p:cNvCxnSpPr/>
                <p:nvPr/>
              </p:nvCxnSpPr>
              <p:spPr>
                <a:xfrm>
                  <a:off x="6798570" y="3221355"/>
                  <a:ext cx="0" cy="460534"/>
                </a:xfrm>
                <a:prstGeom prst="line">
                  <a:avLst/>
                </a:prstGeom>
                <a:ln>
                  <a:prstDash val="dash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/>
                <p:cNvCxnSpPr/>
                <p:nvPr/>
              </p:nvCxnSpPr>
              <p:spPr>
                <a:xfrm>
                  <a:off x="8210213" y="3247485"/>
                  <a:ext cx="0" cy="457200"/>
                </a:xfrm>
                <a:prstGeom prst="line">
                  <a:avLst/>
                </a:prstGeom>
                <a:ln>
                  <a:prstDash val="dash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4" name="Group 103"/>
              <p:cNvGrpSpPr/>
              <p:nvPr/>
            </p:nvGrpSpPr>
            <p:grpSpPr>
              <a:xfrm>
                <a:off x="6662593" y="3635672"/>
                <a:ext cx="1791678" cy="260160"/>
                <a:chOff x="6662593" y="3635672"/>
                <a:chExt cx="1791678" cy="260160"/>
              </a:xfrm>
            </p:grpSpPr>
            <p:sp>
              <p:nvSpPr>
                <p:cNvPr id="98" name="TextBox 97"/>
                <p:cNvSpPr txBox="1"/>
                <p:nvPr/>
              </p:nvSpPr>
              <p:spPr>
                <a:xfrm>
                  <a:off x="7637721" y="3649611"/>
                  <a:ext cx="320040" cy="246221"/>
                </a:xfrm>
                <a:prstGeom prst="rect">
                  <a:avLst/>
                </a:prstGeom>
                <a:noFill/>
              </p:spPr>
              <p:txBody>
                <a:bodyPr wrap="square" lIns="0" rIns="0" rtlCol="0">
                  <a:spAutoFit/>
                </a:bodyPr>
                <a:lstStyle/>
                <a:p>
                  <a:pPr algn="ctr"/>
                  <a:r>
                    <a:rPr lang="en-US" sz="10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1</a:t>
                  </a:r>
                  <a:r>
                    <a:rPr lang="el-GR" sz="10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σ</a:t>
                  </a:r>
                  <a:endParaRPr lang="en-US" sz="100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9" name="TextBox 98"/>
                <p:cNvSpPr txBox="1"/>
                <p:nvPr/>
              </p:nvSpPr>
              <p:spPr>
                <a:xfrm>
                  <a:off x="7152946" y="3645022"/>
                  <a:ext cx="320040" cy="246221"/>
                </a:xfrm>
                <a:prstGeom prst="rect">
                  <a:avLst/>
                </a:prstGeom>
                <a:noFill/>
              </p:spPr>
              <p:txBody>
                <a:bodyPr wrap="square" lIns="0" rIns="0" rtlCol="0">
                  <a:spAutoFit/>
                </a:bodyPr>
                <a:lstStyle/>
                <a:p>
                  <a:pPr algn="ctr"/>
                  <a:r>
                    <a:rPr lang="en-US" sz="10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-1</a:t>
                  </a:r>
                  <a:r>
                    <a:rPr lang="el-GR" sz="10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σ</a:t>
                  </a:r>
                  <a:endParaRPr lang="en-US" sz="100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0" name="TextBox 99"/>
                <p:cNvSpPr txBox="1"/>
                <p:nvPr/>
              </p:nvSpPr>
              <p:spPr>
                <a:xfrm>
                  <a:off x="7906638" y="3643245"/>
                  <a:ext cx="320040" cy="246221"/>
                </a:xfrm>
                <a:prstGeom prst="rect">
                  <a:avLst/>
                </a:prstGeom>
                <a:noFill/>
              </p:spPr>
              <p:txBody>
                <a:bodyPr wrap="square" lIns="0" rIns="0" rtlCol="0">
                  <a:spAutoFit/>
                </a:bodyPr>
                <a:lstStyle/>
                <a:p>
                  <a:pPr algn="ctr"/>
                  <a:r>
                    <a:rPr lang="en-US" sz="10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2</a:t>
                  </a:r>
                  <a:r>
                    <a:rPr lang="el-GR" sz="10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σ</a:t>
                  </a:r>
                  <a:endParaRPr lang="en-US" sz="100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1" name="TextBox 100"/>
                <p:cNvSpPr txBox="1"/>
                <p:nvPr/>
              </p:nvSpPr>
              <p:spPr>
                <a:xfrm>
                  <a:off x="6900699" y="3635672"/>
                  <a:ext cx="320040" cy="246221"/>
                </a:xfrm>
                <a:prstGeom prst="rect">
                  <a:avLst/>
                </a:prstGeom>
                <a:noFill/>
              </p:spPr>
              <p:txBody>
                <a:bodyPr wrap="square" lIns="0" rIns="0" rtlCol="0">
                  <a:spAutoFit/>
                </a:bodyPr>
                <a:lstStyle/>
                <a:p>
                  <a:pPr algn="ctr"/>
                  <a:r>
                    <a:rPr lang="en-US" sz="10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-2</a:t>
                  </a:r>
                  <a:r>
                    <a:rPr lang="el-GR" sz="10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σ</a:t>
                  </a:r>
                  <a:endParaRPr lang="en-US" sz="100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2" name="TextBox 101"/>
                <p:cNvSpPr txBox="1"/>
                <p:nvPr/>
              </p:nvSpPr>
              <p:spPr>
                <a:xfrm>
                  <a:off x="8134231" y="3645022"/>
                  <a:ext cx="320040" cy="246221"/>
                </a:xfrm>
                <a:prstGeom prst="rect">
                  <a:avLst/>
                </a:prstGeom>
                <a:noFill/>
              </p:spPr>
              <p:txBody>
                <a:bodyPr wrap="square" lIns="0" rIns="0" rtlCol="0">
                  <a:spAutoFit/>
                </a:bodyPr>
                <a:lstStyle/>
                <a:p>
                  <a:pPr algn="ctr"/>
                  <a:r>
                    <a:rPr lang="en-US" sz="10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3</a:t>
                  </a:r>
                  <a:r>
                    <a:rPr lang="el-GR" sz="10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σ</a:t>
                  </a:r>
                  <a:endParaRPr lang="en-US" sz="100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3" name="TextBox 102"/>
                <p:cNvSpPr txBox="1"/>
                <p:nvPr/>
              </p:nvSpPr>
              <p:spPr>
                <a:xfrm>
                  <a:off x="6662593" y="3641272"/>
                  <a:ext cx="320040" cy="246221"/>
                </a:xfrm>
                <a:prstGeom prst="rect">
                  <a:avLst/>
                </a:prstGeom>
                <a:noFill/>
              </p:spPr>
              <p:txBody>
                <a:bodyPr wrap="square" lIns="0" rIns="0" rtlCol="0">
                  <a:spAutoFit/>
                </a:bodyPr>
                <a:lstStyle/>
                <a:p>
                  <a:pPr algn="ctr"/>
                  <a:r>
                    <a:rPr lang="en-US" sz="10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-3</a:t>
                  </a:r>
                  <a:r>
                    <a:rPr lang="el-GR" sz="1000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σ</a:t>
                  </a:r>
                  <a:endParaRPr lang="en-US" sz="100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994734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Outliers and Outlier Detection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Types of Outliers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Point outliers:</a:t>
            </a:r>
            <a:r>
              <a:rPr lang="en-US" dirty="0"/>
              <a:t> single data points </a:t>
            </a:r>
            <a:br>
              <a:rPr lang="en-US" dirty="0"/>
            </a:br>
            <a:r>
              <a:rPr lang="en-US" dirty="0"/>
              <a:t>far from the data distribution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Contextual outliers:</a:t>
            </a:r>
            <a:r>
              <a:rPr lang="en-US" dirty="0"/>
              <a:t> noise or other systematic anomalies in data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Sequence (contextual) outliers:</a:t>
            </a:r>
            <a:r>
              <a:rPr lang="en-US" dirty="0"/>
              <a:t> sequence of values w/ abnormal shape/</a:t>
            </a:r>
            <a:r>
              <a:rPr lang="en-US" dirty="0" err="1"/>
              <a:t>agg</a:t>
            </a:r>
            <a:endParaRPr lang="en-US" dirty="0"/>
          </a:p>
          <a:p>
            <a:pPr lvl="1"/>
            <a:r>
              <a:rPr lang="en-US" dirty="0"/>
              <a:t>Univariate vs multivariate analysis</a:t>
            </a:r>
          </a:p>
          <a:p>
            <a:pPr lvl="1"/>
            <a:r>
              <a:rPr lang="en-US" dirty="0"/>
              <a:t>Beware of underlying assumptions (distributions)</a:t>
            </a:r>
          </a:p>
          <a:p>
            <a:pPr lvl="1"/>
            <a:endParaRPr lang="en-US" sz="1000" dirty="0"/>
          </a:p>
          <a:p>
            <a:r>
              <a:rPr lang="en-US" dirty="0"/>
              <a:t>Types of Outlier Detection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Type 1 Unsupervised:</a:t>
            </a:r>
            <a:r>
              <a:rPr lang="en-US" dirty="0"/>
              <a:t> No prior knowledge </a:t>
            </a:r>
            <a:br>
              <a:rPr lang="en-US" dirty="0"/>
            </a:br>
            <a:r>
              <a:rPr lang="en-US" dirty="0"/>
              <a:t>of data, similar to unsupervised </a:t>
            </a:r>
            <a:r>
              <a:rPr lang="en-US" b="1" dirty="0">
                <a:solidFill>
                  <a:schemeClr val="accent1"/>
                </a:solidFill>
              </a:rPr>
              <a:t>clustering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 expectations: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distance, # errors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Type 2 Supervised:</a:t>
            </a:r>
            <a:r>
              <a:rPr lang="en-US" dirty="0"/>
              <a:t> Labeled normal and abnormal </a:t>
            </a:r>
            <a:br>
              <a:rPr lang="en-US" dirty="0"/>
            </a:br>
            <a:r>
              <a:rPr lang="en-US" dirty="0"/>
              <a:t>data, similar to supervised </a:t>
            </a:r>
            <a:r>
              <a:rPr lang="en-US" b="1" dirty="0">
                <a:solidFill>
                  <a:schemeClr val="accent1"/>
                </a:solidFill>
              </a:rPr>
              <a:t>classification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Type 3 Normal Model:</a:t>
            </a:r>
            <a:r>
              <a:rPr lang="en-US" dirty="0"/>
              <a:t> Represent normal behavior,</a:t>
            </a:r>
            <a:br>
              <a:rPr lang="en-US" dirty="0"/>
            </a:br>
            <a:r>
              <a:rPr lang="en-US" dirty="0"/>
              <a:t>similar to </a:t>
            </a:r>
            <a:r>
              <a:rPr lang="en-US" b="1" dirty="0">
                <a:solidFill>
                  <a:schemeClr val="accent1"/>
                </a:solidFill>
              </a:rPr>
              <a:t>pattern recognition </a:t>
            </a:r>
            <a:r>
              <a:rPr 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 expectations: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rules/constraints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Cleaning and Fusion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2625" y="3995969"/>
            <a:ext cx="455256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6162675" y="3838956"/>
            <a:ext cx="2057400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[Victoria J. Hodge, Jim Austin: A Survey of Outlier Detection Methodologies. </a:t>
            </a:r>
            <a:r>
              <a:rPr lang="en-US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Artif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Intell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. Rev. 2004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8325" y="1457269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5191125" y="1410081"/>
            <a:ext cx="2952750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[Varun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Chandola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Arindam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Banerjee,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Vipin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Kumar: Anomaly detection: A survey.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ACM </a:t>
            </a:r>
            <a:r>
              <a:rPr lang="en-US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Comput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Surv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. 2009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11725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Outlier Detection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  <a:p>
            <a:pPr lvl="1"/>
            <a:r>
              <a:rPr lang="en-US" dirty="0"/>
              <a:t>Learn a classifier using labeled data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Binary:</a:t>
            </a:r>
            <a:r>
              <a:rPr lang="en-US" dirty="0"/>
              <a:t> normal / abnormal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Multi-class:</a:t>
            </a:r>
            <a:r>
              <a:rPr lang="en-US" dirty="0"/>
              <a:t> k normal / abnormal  (one against the rest)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none=abnormal</a:t>
            </a:r>
          </a:p>
          <a:p>
            <a:pPr lvl="1"/>
            <a:r>
              <a:rPr lang="en-US" b="1" dirty="0"/>
              <a:t>Examples: </a:t>
            </a:r>
            <a:r>
              <a:rPr lang="en-US" b="1" dirty="0" err="1">
                <a:solidFill>
                  <a:schemeClr val="accent1"/>
                </a:solidFill>
              </a:rPr>
              <a:t>AutoEncoders</a:t>
            </a:r>
            <a:r>
              <a:rPr lang="en-US" dirty="0"/>
              <a:t>, </a:t>
            </a:r>
            <a:r>
              <a:rPr lang="en-US" b="1" dirty="0">
                <a:solidFill>
                  <a:schemeClr val="accent1"/>
                </a:solidFill>
              </a:rPr>
              <a:t>Bayesian Networks</a:t>
            </a:r>
            <a:r>
              <a:rPr lang="en-US" dirty="0"/>
              <a:t>, </a:t>
            </a:r>
            <a:r>
              <a:rPr lang="en-US" b="1" dirty="0">
                <a:solidFill>
                  <a:schemeClr val="accent1"/>
                </a:solidFill>
              </a:rPr>
              <a:t>SVM</a:t>
            </a:r>
            <a:r>
              <a:rPr lang="en-US" dirty="0"/>
              <a:t>, </a:t>
            </a:r>
            <a:r>
              <a:rPr lang="en-US" b="1" dirty="0">
                <a:solidFill>
                  <a:schemeClr val="accent1"/>
                </a:solidFill>
              </a:rPr>
              <a:t>decision trees</a:t>
            </a:r>
          </a:p>
          <a:p>
            <a:pPr lvl="1"/>
            <a:endParaRPr lang="en-US" sz="700" dirty="0"/>
          </a:p>
          <a:p>
            <a:pPr lvl="1"/>
            <a:endParaRPr lang="en-US" sz="700" dirty="0"/>
          </a:p>
          <a:p>
            <a:r>
              <a:rPr lang="en-US" dirty="0"/>
              <a:t>K-Nearest Neighbors</a:t>
            </a:r>
          </a:p>
          <a:p>
            <a:pPr lvl="1"/>
            <a:r>
              <a:rPr lang="en-US" dirty="0"/>
              <a:t>Anomaly score: distance to kth nearest neighbor</a:t>
            </a:r>
          </a:p>
          <a:p>
            <a:pPr lvl="1"/>
            <a:r>
              <a:rPr lang="en-US" dirty="0"/>
              <a:t>Compare distance to threshold + (optional) max number of outliers</a:t>
            </a:r>
          </a:p>
          <a:p>
            <a:pPr lvl="1"/>
            <a:endParaRPr lang="en-US" sz="700" dirty="0"/>
          </a:p>
          <a:p>
            <a:pPr lvl="1"/>
            <a:endParaRPr lang="en-US" sz="700" dirty="0"/>
          </a:p>
          <a:p>
            <a:r>
              <a:rPr lang="en-US" dirty="0"/>
              <a:t>Clustering </a:t>
            </a:r>
          </a:p>
          <a:p>
            <a:pPr lvl="1"/>
            <a:r>
              <a:rPr lang="en-US" dirty="0"/>
              <a:t>Clustering of data points, anomalies are points not assigned / too far away </a:t>
            </a:r>
          </a:p>
          <a:p>
            <a:pPr lvl="1"/>
            <a:r>
              <a:rPr lang="en-US" b="1" dirty="0"/>
              <a:t>Examples: </a:t>
            </a:r>
            <a:r>
              <a:rPr lang="en-US" b="1" dirty="0">
                <a:solidFill>
                  <a:schemeClr val="accent1"/>
                </a:solidFill>
              </a:rPr>
              <a:t>DBSCAN</a:t>
            </a:r>
            <a:r>
              <a:rPr lang="en-US" dirty="0"/>
              <a:t> (density), </a:t>
            </a:r>
            <a:r>
              <a:rPr lang="en-US" b="1" dirty="0">
                <a:solidFill>
                  <a:schemeClr val="accent1"/>
                </a:solidFill>
              </a:rPr>
              <a:t>K-means</a:t>
            </a:r>
            <a:r>
              <a:rPr lang="en-US" dirty="0"/>
              <a:t> (partitioning)</a:t>
            </a:r>
          </a:p>
          <a:p>
            <a:pPr lvl="1"/>
            <a:r>
              <a:rPr lang="en-US" dirty="0"/>
              <a:t>Cluster-based local outlier factor (global, local, and size-specific density)</a:t>
            </a:r>
          </a:p>
          <a:p>
            <a:pPr lvl="1"/>
            <a:endParaRPr lang="en-US" sz="700" b="1" dirty="0">
              <a:solidFill>
                <a:srgbClr val="7889FB"/>
              </a:solidFill>
            </a:endParaRP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Cleaning and Fusion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8325" y="1437284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5191125" y="1410081"/>
            <a:ext cx="2952750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[Varun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Chandola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Arindam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Banerjee,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Vipin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Kumar: Anomaly detection: A survey.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ACM </a:t>
            </a:r>
            <a:r>
              <a:rPr lang="en-US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Comput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Surv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. 2009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803975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Outlier Detection Techniques,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Frequent </a:t>
            </a:r>
            <a:r>
              <a:rPr lang="en-US" dirty="0" err="1"/>
              <a:t>Itemset</a:t>
            </a:r>
            <a:r>
              <a:rPr lang="en-US" dirty="0"/>
              <a:t> Mining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Rare </a:t>
            </a:r>
            <a:r>
              <a:rPr lang="en-US" dirty="0" err="1">
                <a:sym typeface="Wingdings" panose="05000000000000000000" pitchFamily="2" charset="2"/>
              </a:rPr>
              <a:t>itemset</a:t>
            </a:r>
            <a:r>
              <a:rPr lang="en-US" dirty="0">
                <a:sym typeface="Wingdings" panose="05000000000000000000" pitchFamily="2" charset="2"/>
              </a:rPr>
              <a:t> mining / sequence mining; 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Examples: </a:t>
            </a:r>
            <a:r>
              <a:rPr lang="en-US" dirty="0" err="1">
                <a:sym typeface="Wingdings" panose="05000000000000000000" pitchFamily="2" charset="2"/>
              </a:rPr>
              <a:t>Apriori</a:t>
            </a:r>
            <a:r>
              <a:rPr lang="en-US" dirty="0">
                <a:sym typeface="Wingdings" panose="05000000000000000000" pitchFamily="2" charset="2"/>
              </a:rPr>
              <a:t>/</a:t>
            </a:r>
            <a:r>
              <a:rPr lang="en-US" dirty="0" err="1">
                <a:sym typeface="Wingdings" panose="05000000000000000000" pitchFamily="2" charset="2"/>
              </a:rPr>
              <a:t>Eclat</a:t>
            </a:r>
            <a:r>
              <a:rPr lang="en-US" dirty="0">
                <a:sym typeface="Wingdings" panose="05000000000000000000" pitchFamily="2" charset="2"/>
              </a:rPr>
              <a:t>/FP-Growth</a:t>
            </a:r>
          </a:p>
          <a:p>
            <a:pPr lvl="1"/>
            <a:endParaRPr lang="en-US" b="1" dirty="0">
              <a:solidFill>
                <a:srgbClr val="7889FB"/>
              </a:solidFill>
              <a:sym typeface="Wingdings" panose="05000000000000000000" pitchFamily="2" charset="2"/>
            </a:endParaRPr>
          </a:p>
          <a:p>
            <a:pPr lvl="1"/>
            <a:endParaRPr lang="en-US" b="1" dirty="0">
              <a:solidFill>
                <a:srgbClr val="7889FB"/>
              </a:solidFill>
              <a:sym typeface="Wingdings" panose="05000000000000000000" pitchFamily="2" charset="2"/>
            </a:endParaRPr>
          </a:p>
          <a:p>
            <a:pPr lvl="1"/>
            <a:endParaRPr lang="en-US" b="1" dirty="0">
              <a:solidFill>
                <a:srgbClr val="7889FB"/>
              </a:solidFill>
              <a:sym typeface="Wingdings" panose="05000000000000000000" pitchFamily="2" charset="2"/>
            </a:endParaRPr>
          </a:p>
          <a:p>
            <a:pPr marL="228600" lvl="1">
              <a:buClr>
                <a:srgbClr val="F70146"/>
              </a:buClr>
            </a:pPr>
            <a:r>
              <a:rPr lang="en-US" sz="2000" b="1" dirty="0">
                <a:sym typeface="Wingdings" panose="05000000000000000000" pitchFamily="2" charset="2"/>
              </a:rPr>
              <a:t>Coverage Analysis</a:t>
            </a:r>
          </a:p>
          <a:p>
            <a:pPr marL="742950" lvl="2" indent="-285750"/>
            <a:r>
              <a:rPr lang="en-US" dirty="0"/>
              <a:t>Given a database D and a data pattern P</a:t>
            </a:r>
          </a:p>
          <a:p>
            <a:pPr marL="742950" lvl="2" indent="-285750"/>
            <a:r>
              <a:rPr lang="en-US" dirty="0"/>
              <a:t>Coverage of a data pattern </a:t>
            </a:r>
            <a:r>
              <a:rPr lang="en-US" dirty="0" err="1"/>
              <a:t>cov</a:t>
            </a:r>
            <a:r>
              <a:rPr lang="en-US" dirty="0"/>
              <a:t>(P) is </a:t>
            </a:r>
            <a:br>
              <a:rPr lang="en-US" dirty="0"/>
            </a:br>
            <a:r>
              <a:rPr lang="en-US" dirty="0"/>
              <a:t>defined as the number of records in </a:t>
            </a:r>
            <a:br>
              <a:rPr lang="en-US" dirty="0"/>
            </a:br>
            <a:r>
              <a:rPr lang="en-US" dirty="0"/>
              <a:t>table  T that satisfy pattern P</a:t>
            </a:r>
          </a:p>
          <a:p>
            <a:pPr marL="742950" lvl="2" indent="-285750"/>
            <a:r>
              <a:rPr lang="en-US" dirty="0"/>
              <a:t>Pattern P is a covered pattern if </a:t>
            </a:r>
            <a:r>
              <a:rPr lang="en-US" dirty="0" err="1"/>
              <a:t>cov</a:t>
            </a:r>
            <a:r>
              <a:rPr lang="en-US" dirty="0"/>
              <a:t>(P) ≥  τ</a:t>
            </a:r>
          </a:p>
          <a:p>
            <a:pPr marL="742950" lvl="2" indent="-285750"/>
            <a:r>
              <a:rPr lang="en-US" dirty="0"/>
              <a:t> Otherwise, this pattern is said to be uncovered</a:t>
            </a:r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Cleaning and Fusion</a:t>
            </a:r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0835218"/>
              </p:ext>
            </p:extLst>
          </p:nvPr>
        </p:nvGraphicFramePr>
        <p:xfrm>
          <a:off x="5476240" y="1394385"/>
          <a:ext cx="3441714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5285">
                  <a:extLst>
                    <a:ext uri="{9D8B030D-6E8A-4147-A177-3AD203B41FA5}">
                      <a16:colId xmlns:a16="http://schemas.microsoft.com/office/drawing/2014/main" val="2862752677"/>
                    </a:ext>
                  </a:extLst>
                </a:gridCol>
                <a:gridCol w="2686429">
                  <a:extLst>
                    <a:ext uri="{9D8B030D-6E8A-4147-A177-3AD203B41FA5}">
                      <a16:colId xmlns:a16="http://schemas.microsoft.com/office/drawing/2014/main" val="3151371635"/>
                    </a:ext>
                  </a:extLst>
                </a:gridCol>
              </a:tblGrid>
              <a:tr h="21642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a:t>TID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a:t>Items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4228067"/>
                  </a:ext>
                </a:extLst>
              </a:tr>
              <a:tr h="21642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T="27432" marB="2743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a:t>Bread, Milk</a:t>
                      </a:r>
                    </a:p>
                  </a:txBody>
                  <a:tcPr marT="27432" marB="27432"/>
                </a:tc>
                <a:extLst>
                  <a:ext uri="{0D108BD9-81ED-4DB2-BD59-A6C34878D82A}">
                    <a16:rowId xmlns:a16="http://schemas.microsoft.com/office/drawing/2014/main" val="123142636"/>
                  </a:ext>
                </a:extLst>
              </a:tr>
              <a:tr h="21642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T="27432" marB="2743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a:t>Bread, Diaper, Beer, Eggs</a:t>
                      </a:r>
                    </a:p>
                  </a:txBody>
                  <a:tcPr marT="27432" marB="27432"/>
                </a:tc>
                <a:extLst>
                  <a:ext uri="{0D108BD9-81ED-4DB2-BD59-A6C34878D82A}">
                    <a16:rowId xmlns:a16="http://schemas.microsoft.com/office/drawing/2014/main" val="3592373259"/>
                  </a:ext>
                </a:extLst>
              </a:tr>
              <a:tr h="21642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T="27432" marB="2743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a:t>Milk,</a:t>
                      </a:r>
                      <a:r>
                        <a:rPr lang="en-US" sz="1600" baseline="0" dirty="0">
                          <a:latin typeface="Calibri" panose="020F0502020204030204" pitchFamily="34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a:t> Diaper, Beer, Coke</a:t>
                      </a:r>
                      <a:endParaRPr lang="en-US" sz="1600" dirty="0">
                        <a:latin typeface="Calibri" panose="020F0502020204030204" pitchFamily="34" charset="0"/>
                        <a:ea typeface="Cambria Math" panose="02040503050406030204" pitchFamily="18" charset="0"/>
                        <a:cs typeface="Calibri" panose="020F0502020204030204" pitchFamily="34" charset="0"/>
                      </a:endParaRPr>
                    </a:p>
                  </a:txBody>
                  <a:tcPr marT="27432" marB="27432"/>
                </a:tc>
                <a:extLst>
                  <a:ext uri="{0D108BD9-81ED-4DB2-BD59-A6C34878D82A}">
                    <a16:rowId xmlns:a16="http://schemas.microsoft.com/office/drawing/2014/main" val="518848564"/>
                  </a:ext>
                </a:extLst>
              </a:tr>
              <a:tr h="21642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marT="27432" marB="2743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a:t>Bread, Milk, Diaper, Beer</a:t>
                      </a:r>
                    </a:p>
                  </a:txBody>
                  <a:tcPr marT="27432" marB="27432"/>
                </a:tc>
                <a:extLst>
                  <a:ext uri="{0D108BD9-81ED-4DB2-BD59-A6C34878D82A}">
                    <a16:rowId xmlns:a16="http://schemas.microsoft.com/office/drawing/2014/main" val="3775598210"/>
                  </a:ext>
                </a:extLst>
              </a:tr>
              <a:tr h="21642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T="27432" marB="2743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a:t>Bread, Milk, Diaper, Coke</a:t>
                      </a:r>
                    </a:p>
                  </a:txBody>
                  <a:tcPr marT="27432" marB="27432"/>
                </a:tc>
                <a:extLst>
                  <a:ext uri="{0D108BD9-81ED-4DB2-BD59-A6C34878D82A}">
                    <a16:rowId xmlns:a16="http://schemas.microsoft.com/office/drawing/2014/main" val="3033983205"/>
                  </a:ext>
                </a:extLst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6815" y="4020238"/>
            <a:ext cx="493123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6290267" y="3872640"/>
            <a:ext cx="1983111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[Yin Lin et al: Identifying Insufficient Data Coverage in Databases with multiple Relations.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2020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386166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Anomaly Detection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Problem Formulation</a:t>
            </a:r>
          </a:p>
          <a:p>
            <a:pPr lvl="1"/>
            <a:r>
              <a:rPr lang="en-US" dirty="0"/>
              <a:t>Given regular (</a:t>
            </a:r>
            <a:r>
              <a:rPr lang="en-US" dirty="0" err="1"/>
              <a:t>equi</a:t>
            </a:r>
            <a:r>
              <a:rPr lang="en-US" dirty="0"/>
              <a:t>-distant) time series of measurements</a:t>
            </a:r>
          </a:p>
          <a:p>
            <a:pPr lvl="1"/>
            <a:r>
              <a:rPr lang="en-US" dirty="0"/>
              <a:t>Detect anomalous subsequences s </a:t>
            </a:r>
            <a:r>
              <a:rPr lang="en-US" dirty="0">
                <a:solidFill>
                  <a:schemeClr val="tx1"/>
                </a:solidFill>
              </a:rPr>
              <a:t>of </a:t>
            </a:r>
            <a:r>
              <a:rPr lang="en-US" b="1" dirty="0">
                <a:solidFill>
                  <a:schemeClr val="accent1"/>
                </a:solidFill>
              </a:rPr>
              <a:t>length l</a:t>
            </a:r>
            <a:r>
              <a:rPr lang="en-US" dirty="0"/>
              <a:t> (fixed/variable)</a:t>
            </a:r>
          </a:p>
          <a:p>
            <a:pPr lvl="1"/>
            <a:endParaRPr lang="en-US" sz="1000" dirty="0"/>
          </a:p>
          <a:p>
            <a:r>
              <a:rPr lang="en-US" dirty="0"/>
              <a:t>Anomaly Detection</a:t>
            </a:r>
          </a:p>
          <a:p>
            <a:pPr lvl="1"/>
            <a:r>
              <a:rPr lang="en-US" dirty="0"/>
              <a:t>#1 Supervised: </a:t>
            </a:r>
            <a:r>
              <a:rPr lang="en-US" b="1" dirty="0">
                <a:solidFill>
                  <a:srgbClr val="7889FB"/>
                </a:solidFill>
              </a:rPr>
              <a:t>Classification problem</a:t>
            </a:r>
          </a:p>
          <a:p>
            <a:pPr lvl="1"/>
            <a:r>
              <a:rPr lang="en-US" dirty="0"/>
              <a:t>#2 Unsupervised: </a:t>
            </a:r>
            <a:r>
              <a:rPr lang="en-US" b="1" dirty="0">
                <a:solidFill>
                  <a:srgbClr val="7889FB"/>
                </a:solidFill>
              </a:rPr>
              <a:t>k-Nearest Neighbors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(discords)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All-pairs similarity join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Cleaning and Fusion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4724" y="3073493"/>
            <a:ext cx="496251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851" y="4078247"/>
            <a:ext cx="7721850" cy="216458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657849" y="2863943"/>
            <a:ext cx="2581275" cy="116955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[Chin-Chia Michael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Yeh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et al: </a:t>
            </a:r>
            <a:r>
              <a:rPr lang="en-US" sz="14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Matrix Profile I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All Pairs Similarity Joins for Time Series: A Unifying View That Includes Motifs, Discords and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Shapelets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ICDM 2016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505700" y="2314575"/>
            <a:ext cx="1447179" cy="52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Matrix Profile XXVIII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SDM 2023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7505700" y="2638425"/>
            <a:ext cx="504825" cy="225518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5112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07DE965-F2B5-72A1-888E-17592313B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8046" y="546376"/>
            <a:ext cx="2224395" cy="10846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Outlier Detection in Non-IID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783" y="1311256"/>
            <a:ext cx="7365603" cy="4941101"/>
          </a:xfrm>
        </p:spPr>
        <p:txBody>
          <a:bodyPr/>
          <a:lstStyle/>
          <a:p>
            <a:r>
              <a:rPr lang="en-US" dirty="0"/>
              <a:t>Non-Independent and Identically Distributed (non-IID)</a:t>
            </a:r>
          </a:p>
          <a:p>
            <a:pPr lvl="1" algn="just"/>
            <a:r>
              <a:rPr lang="en-US" dirty="0"/>
              <a:t>Inter-dependencies, correlations, heterogeneity, and non-stationarity </a:t>
            </a:r>
          </a:p>
          <a:p>
            <a:pPr lvl="1" algn="just"/>
            <a:r>
              <a:rPr lang="en-US" dirty="0"/>
              <a:t>Indicating coupling, correlations between variables </a:t>
            </a:r>
          </a:p>
          <a:p>
            <a:pPr lvl="1" algn="just"/>
            <a:endParaRPr lang="en-US" dirty="0"/>
          </a:p>
          <a:p>
            <a:pPr algn="just"/>
            <a:r>
              <a:rPr lang="en-US" sz="1800" dirty="0"/>
              <a:t>ARCUS (Adaptive framework </a:t>
            </a:r>
            <a:r>
              <a:rPr lang="en-US" sz="1800" dirty="0" err="1"/>
              <a:t>foR</a:t>
            </a:r>
            <a:r>
              <a:rPr lang="en-US" sz="1800" dirty="0"/>
              <a:t> online deep anomaly </a:t>
            </a:r>
            <a:r>
              <a:rPr lang="en-US" sz="1800" dirty="0" err="1"/>
              <a:t>deteCtion</a:t>
            </a:r>
            <a:r>
              <a:rPr lang="en-US" sz="1800" dirty="0"/>
              <a:t> Under a complex evolving data Stream)</a:t>
            </a:r>
          </a:p>
          <a:p>
            <a:pPr lvl="1" algn="just"/>
            <a:r>
              <a:rPr lang="en-US" sz="1600" dirty="0"/>
              <a:t>A model pool of auto-encoders </a:t>
            </a:r>
          </a:p>
          <a:p>
            <a:pPr lvl="1" algn="just"/>
            <a:r>
              <a:rPr lang="en-US" sz="1600" dirty="0"/>
              <a:t>Same structure but different hyperparameters </a:t>
            </a:r>
          </a:p>
          <a:p>
            <a:pPr lvl="1" algn="just"/>
            <a:r>
              <a:rPr lang="en-US" sz="1600" b="0" dirty="0"/>
              <a:t>Concept drift aware pool </a:t>
            </a:r>
            <a:r>
              <a:rPr lang="en-US" sz="1600" dirty="0"/>
              <a:t>adaption using </a:t>
            </a:r>
            <a:r>
              <a:rPr lang="en-US" sz="1600" dirty="0" err="1"/>
              <a:t>Hoeffding’s</a:t>
            </a:r>
            <a:r>
              <a:rPr lang="en-US" sz="1600" dirty="0"/>
              <a:t> Inequality (statistical test)</a:t>
            </a:r>
            <a:endParaRPr lang="en-US" sz="1600" b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Cleaning and Fusion</a:t>
            </a: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6591DE4-20A9-356B-22A0-26C2462AD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5056" y="4457556"/>
            <a:ext cx="514321" cy="640080"/>
          </a:xfrm>
          <a:prstGeom prst="rect">
            <a:avLst/>
          </a:prstGeom>
          <a:ln w="28575">
            <a:solidFill>
              <a:srgbClr val="7889FB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3FF8B4B-543A-497C-BD42-949B47ABE065}"/>
              </a:ext>
            </a:extLst>
          </p:cNvPr>
          <p:cNvSpPr txBox="1"/>
          <p:nvPr/>
        </p:nvSpPr>
        <p:spPr>
          <a:xfrm>
            <a:off x="5810901" y="4362098"/>
            <a:ext cx="229657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2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Susik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Yoon et. al. </a:t>
            </a:r>
            <a:r>
              <a:rPr lang="en-AT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Adaptive Model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AT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Pooling for Online Deep Anomaly Detection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AT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from a Complex Evolving Data Stream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KDD 2022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]</a:t>
            </a:r>
            <a:endParaRPr lang="en-AT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BAA67C8-CD1A-DFC3-69C3-0DE60D6B341E}"/>
              </a:ext>
            </a:extLst>
          </p:cNvPr>
          <p:cNvSpPr txBox="1"/>
          <p:nvPr/>
        </p:nvSpPr>
        <p:spPr>
          <a:xfrm>
            <a:off x="4500441" y="535339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T" dirty="0"/>
              <a:t>https://datasciences.org/non-iid-learning/</a:t>
            </a:r>
          </a:p>
        </p:txBody>
      </p:sp>
    </p:spTree>
    <p:extLst>
      <p:ext uri="{BB962C8B-B14F-4D97-AF65-F5344CB8AC3E}">
        <p14:creationId xmlns:p14="http://schemas.microsoft.com/office/powerpoint/2010/main" val="1308079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Motivation and Terminology</a:t>
            </a:r>
          </a:p>
          <a:p>
            <a:r>
              <a:rPr lang="en-US" dirty="0">
                <a:solidFill>
                  <a:schemeClr val="tx1"/>
                </a:solidFill>
              </a:rPr>
              <a:t>Data Cleaning and Fusion</a:t>
            </a:r>
          </a:p>
          <a:p>
            <a:r>
              <a:rPr lang="en-US" dirty="0">
                <a:solidFill>
                  <a:schemeClr val="tx1"/>
                </a:solidFill>
              </a:rPr>
              <a:t>Missing Value Imputation</a:t>
            </a:r>
          </a:p>
        </p:txBody>
      </p:sp>
    </p:spTree>
    <p:extLst>
      <p:ext uri="{BB962C8B-B14F-4D97-AF65-F5344CB8AC3E}">
        <p14:creationId xmlns:p14="http://schemas.microsoft.com/office/powerpoint/2010/main" val="42762906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Data Repairs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 Repairs</a:t>
            </a:r>
          </a:p>
          <a:p>
            <a:pPr lvl="1"/>
            <a:r>
              <a:rPr lang="en-US" dirty="0"/>
              <a:t>Question: Repair data, rules/constraints, or both?</a:t>
            </a:r>
          </a:p>
          <a:p>
            <a:pPr lvl="1"/>
            <a:r>
              <a:rPr lang="en-US" dirty="0"/>
              <a:t>General principle: </a:t>
            </a:r>
            <a:r>
              <a:rPr lang="en-US" b="1" dirty="0">
                <a:solidFill>
                  <a:srgbClr val="7889FB"/>
                </a:solidFill>
              </a:rPr>
              <a:t>“</a:t>
            </a:r>
            <a:r>
              <a:rPr lang="en-US" b="1" dirty="0" err="1">
                <a:solidFill>
                  <a:srgbClr val="7889FB"/>
                </a:solidFill>
              </a:rPr>
              <a:t>minimality</a:t>
            </a:r>
            <a:r>
              <a:rPr lang="en-US" b="1" dirty="0">
                <a:solidFill>
                  <a:srgbClr val="7889FB"/>
                </a:solidFill>
              </a:rPr>
              <a:t> of repairs”</a:t>
            </a:r>
          </a:p>
          <a:p>
            <a:pPr lvl="1"/>
            <a:endParaRPr lang="en-US" sz="1000" dirty="0"/>
          </a:p>
          <a:p>
            <a:r>
              <a:rPr lang="en-US" dirty="0"/>
              <a:t>Example Data Repair</a:t>
            </a:r>
          </a:p>
          <a:p>
            <a:pPr lvl="1"/>
            <a:r>
              <a:rPr lang="en-US" dirty="0"/>
              <a:t>Functional dependency </a:t>
            </a:r>
            <a:r>
              <a:rPr lang="en-US" b="1" dirty="0">
                <a:solidFill>
                  <a:schemeClr val="accent1"/>
                </a:solidFill>
              </a:rPr>
              <a:t>A</a:t>
            </a:r>
            <a:r>
              <a:rPr lang="en-US" b="1" dirty="0">
                <a:solidFill>
                  <a:schemeClr val="accent1"/>
                </a:solidFill>
                <a:sym typeface="Wingdings" panose="05000000000000000000" pitchFamily="2" charset="2"/>
              </a:rPr>
              <a:t> B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Violation for A=1</a:t>
            </a: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Note:</a:t>
            </a:r>
            <a:r>
              <a:rPr lang="en-US" dirty="0">
                <a:sym typeface="Wingdings" panose="05000000000000000000" pitchFamily="2" charset="2"/>
              </a:rPr>
              <a:t> Piece-meal vs holistic data repairs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Cleaning and Fusion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8456" y="2619683"/>
            <a:ext cx="951869" cy="733117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5114925" y="2581275"/>
            <a:ext cx="2762250" cy="52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[Xu Chu,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Ihab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F.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Ilyas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Qualitative Data Cleaning. Tutorial,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2016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9029966"/>
              </p:ext>
            </p:extLst>
          </p:nvPr>
        </p:nvGraphicFramePr>
        <p:xfrm>
          <a:off x="1047750" y="3724656"/>
          <a:ext cx="1304926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2463">
                  <a:extLst>
                    <a:ext uri="{9D8B030D-6E8A-4147-A177-3AD203B41FA5}">
                      <a16:colId xmlns:a16="http://schemas.microsoft.com/office/drawing/2014/main" val="4159153181"/>
                    </a:ext>
                  </a:extLst>
                </a:gridCol>
                <a:gridCol w="652463">
                  <a:extLst>
                    <a:ext uri="{9D8B030D-6E8A-4147-A177-3AD203B41FA5}">
                      <a16:colId xmlns:a16="http://schemas.microsoft.com/office/drawing/2014/main" val="1259511758"/>
                    </a:ext>
                  </a:extLst>
                </a:gridCol>
              </a:tblGrid>
              <a:tr h="28067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051945"/>
                  </a:ext>
                </a:extLst>
              </a:tr>
              <a:tr h="28067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382464"/>
                  </a:ext>
                </a:extLst>
              </a:tr>
              <a:tr h="28067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467789"/>
                  </a:ext>
                </a:extLst>
              </a:tr>
              <a:tr h="28067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1105825"/>
                  </a:ext>
                </a:extLst>
              </a:tr>
              <a:tr h="28067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4998946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2120983"/>
              </p:ext>
            </p:extLst>
          </p:nvPr>
        </p:nvGraphicFramePr>
        <p:xfrm>
          <a:off x="3733800" y="3734181"/>
          <a:ext cx="1304926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2463">
                  <a:extLst>
                    <a:ext uri="{9D8B030D-6E8A-4147-A177-3AD203B41FA5}">
                      <a16:colId xmlns:a16="http://schemas.microsoft.com/office/drawing/2014/main" val="4159153181"/>
                    </a:ext>
                  </a:extLst>
                </a:gridCol>
                <a:gridCol w="652463">
                  <a:extLst>
                    <a:ext uri="{9D8B030D-6E8A-4147-A177-3AD203B41FA5}">
                      <a16:colId xmlns:a16="http://schemas.microsoft.com/office/drawing/2014/main" val="1259511758"/>
                    </a:ext>
                  </a:extLst>
                </a:gridCol>
              </a:tblGrid>
              <a:tr h="28067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051945"/>
                  </a:ext>
                </a:extLst>
              </a:tr>
              <a:tr h="28067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382464"/>
                  </a:ext>
                </a:extLst>
              </a:tr>
              <a:tr h="28067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467789"/>
                  </a:ext>
                </a:extLst>
              </a:tr>
              <a:tr h="28067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1105825"/>
                  </a:ext>
                </a:extLst>
              </a:tr>
              <a:tr h="28067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4998946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1527220"/>
              </p:ext>
            </p:extLst>
          </p:nvPr>
        </p:nvGraphicFramePr>
        <p:xfrm>
          <a:off x="5724525" y="3734181"/>
          <a:ext cx="1304926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2463">
                  <a:extLst>
                    <a:ext uri="{9D8B030D-6E8A-4147-A177-3AD203B41FA5}">
                      <a16:colId xmlns:a16="http://schemas.microsoft.com/office/drawing/2014/main" val="4159153181"/>
                    </a:ext>
                  </a:extLst>
                </a:gridCol>
                <a:gridCol w="652463">
                  <a:extLst>
                    <a:ext uri="{9D8B030D-6E8A-4147-A177-3AD203B41FA5}">
                      <a16:colId xmlns:a16="http://schemas.microsoft.com/office/drawing/2014/main" val="1259511758"/>
                    </a:ext>
                  </a:extLst>
                </a:gridCol>
              </a:tblGrid>
              <a:tr h="28067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051945"/>
                  </a:ext>
                </a:extLst>
              </a:tr>
              <a:tr h="28067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382464"/>
                  </a:ext>
                </a:extLst>
              </a:tr>
              <a:tr h="28067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1467789"/>
                  </a:ext>
                </a:extLst>
              </a:tr>
              <a:tr h="28067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1105825"/>
                  </a:ext>
                </a:extLst>
              </a:tr>
              <a:tr h="28067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4998946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124450" y="4505325"/>
            <a:ext cx="495300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vs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2903936" y="4545082"/>
            <a:ext cx="326229" cy="320865"/>
          </a:xfrm>
          <a:prstGeom prst="rightArrow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nsolas" panose="020B0609020204030204" pitchFamily="49" charset="0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3540820"/>
              </p:ext>
            </p:extLst>
          </p:nvPr>
        </p:nvGraphicFramePr>
        <p:xfrm>
          <a:off x="7667625" y="3734181"/>
          <a:ext cx="1304926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2463">
                  <a:extLst>
                    <a:ext uri="{9D8B030D-6E8A-4147-A177-3AD203B41FA5}">
                      <a16:colId xmlns:a16="http://schemas.microsoft.com/office/drawing/2014/main" val="4159153181"/>
                    </a:ext>
                  </a:extLst>
                </a:gridCol>
                <a:gridCol w="652463">
                  <a:extLst>
                    <a:ext uri="{9D8B030D-6E8A-4147-A177-3AD203B41FA5}">
                      <a16:colId xmlns:a16="http://schemas.microsoft.com/office/drawing/2014/main" val="1259511758"/>
                    </a:ext>
                  </a:extLst>
                </a:gridCol>
              </a:tblGrid>
              <a:tr h="28067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051945"/>
                  </a:ext>
                </a:extLst>
              </a:tr>
              <a:tr h="28067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382464"/>
                  </a:ext>
                </a:extLst>
              </a:tr>
              <a:tr h="28067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1467789"/>
                  </a:ext>
                </a:extLst>
              </a:tr>
              <a:tr h="28067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1105825"/>
                  </a:ext>
                </a:extLst>
              </a:tr>
              <a:tr h="28067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4998946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7067550" y="4505325"/>
            <a:ext cx="495300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805238" y="3355324"/>
            <a:ext cx="1162050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OK, </a:t>
            </a:r>
            <a:r>
              <a:rPr lang="en-US" b="1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dist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=1</a:t>
            </a:r>
          </a:p>
        </p:txBody>
      </p:sp>
    </p:spTree>
    <p:extLst>
      <p:ext uri="{BB962C8B-B14F-4D97-AF65-F5344CB8AC3E}">
        <p14:creationId xmlns:p14="http://schemas.microsoft.com/office/powerpoint/2010/main" val="469698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1" grpId="0" animBg="1"/>
      <p:bldP spid="13" grpId="0"/>
      <p:bldP spid="1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Data/Rule Repairs,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</a:t>
            </a:r>
          </a:p>
          <a:p>
            <a:pPr lvl="1"/>
            <a:r>
              <a:rPr lang="en-US" dirty="0"/>
              <a:t>Expectation: </a:t>
            </a:r>
            <a:r>
              <a:rPr lang="en-US" b="1" dirty="0">
                <a:solidFill>
                  <a:schemeClr val="accent1"/>
                </a:solidFill>
              </a:rPr>
              <a:t>City </a:t>
            </a:r>
            <a:r>
              <a:rPr lang="en-US" b="1" dirty="0">
                <a:solidFill>
                  <a:schemeClr val="accent1"/>
                </a:solidFill>
                <a:sym typeface="Wingdings" panose="05000000000000000000" pitchFamily="2" charset="2"/>
              </a:rPr>
              <a:t> Country</a:t>
            </a:r>
            <a:r>
              <a:rPr lang="en-US" dirty="0">
                <a:sym typeface="Wingdings" panose="05000000000000000000" pitchFamily="2" charset="2"/>
              </a:rPr>
              <a:t>; 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new data conflicts</a:t>
            </a: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sz="700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Relative Trust: {</a:t>
            </a:r>
            <a:r>
              <a:rPr lang="en-US" dirty="0" err="1">
                <a:sym typeface="Wingdings" panose="05000000000000000000" pitchFamily="2" charset="2"/>
              </a:rPr>
              <a:t>FName</a:t>
            </a:r>
            <a:r>
              <a:rPr lang="en-US" dirty="0">
                <a:sym typeface="Wingdings" panose="05000000000000000000" pitchFamily="2" charset="2"/>
              </a:rPr>
              <a:t>, </a:t>
            </a:r>
            <a:r>
              <a:rPr lang="en-US" dirty="0" err="1">
                <a:sym typeface="Wingdings" panose="05000000000000000000" pitchFamily="2" charset="2"/>
              </a:rPr>
              <a:t>LName</a:t>
            </a:r>
            <a:r>
              <a:rPr lang="en-US" dirty="0">
                <a:sym typeface="Wingdings" panose="05000000000000000000" pitchFamily="2" charset="2"/>
              </a:rPr>
              <a:t>}  Salary</a:t>
            </a:r>
          </a:p>
          <a:p>
            <a:pPr lvl="1"/>
            <a:r>
              <a:rPr lang="en-US" b="1" dirty="0">
                <a:solidFill>
                  <a:srgbClr val="7889FB"/>
                </a:solidFill>
                <a:sym typeface="Wingdings" panose="05000000000000000000" pitchFamily="2" charset="2"/>
              </a:rPr>
              <a:t>Trusted FD:</a:t>
            </a:r>
            <a:r>
              <a:rPr lang="en-US" dirty="0">
                <a:sym typeface="Wingdings" panose="05000000000000000000" pitchFamily="2" charset="2"/>
              </a:rPr>
              <a:t>  change salary according to {</a:t>
            </a:r>
            <a:r>
              <a:rPr lang="en-US" dirty="0" err="1">
                <a:sym typeface="Wingdings" panose="05000000000000000000" pitchFamily="2" charset="2"/>
              </a:rPr>
              <a:t>FName</a:t>
            </a:r>
            <a:r>
              <a:rPr lang="en-US" dirty="0">
                <a:sym typeface="Wingdings" panose="05000000000000000000" pitchFamily="2" charset="2"/>
              </a:rPr>
              <a:t>, </a:t>
            </a:r>
            <a:r>
              <a:rPr lang="en-US" dirty="0" err="1">
                <a:sym typeface="Wingdings" panose="05000000000000000000" pitchFamily="2" charset="2"/>
              </a:rPr>
              <a:t>LName</a:t>
            </a:r>
            <a:r>
              <a:rPr lang="en-US" dirty="0">
                <a:sym typeface="Wingdings" panose="05000000000000000000" pitchFamily="2" charset="2"/>
              </a:rPr>
              <a:t>}  Salary</a:t>
            </a:r>
          </a:p>
          <a:p>
            <a:pPr lvl="1"/>
            <a:r>
              <a:rPr lang="en-US" b="1" dirty="0">
                <a:solidFill>
                  <a:srgbClr val="7889FB"/>
                </a:solidFill>
                <a:sym typeface="Wingdings" panose="05000000000000000000" pitchFamily="2" charset="2"/>
              </a:rPr>
              <a:t>Trusted Data:</a:t>
            </a:r>
            <a:r>
              <a:rPr lang="en-US" dirty="0">
                <a:sym typeface="Wingdings" panose="05000000000000000000" pitchFamily="2" charset="2"/>
              </a:rPr>
              <a:t>  change FD to {</a:t>
            </a:r>
            <a:r>
              <a:rPr lang="en-US" dirty="0" err="1">
                <a:sym typeface="Wingdings" panose="05000000000000000000" pitchFamily="2" charset="2"/>
              </a:rPr>
              <a:t>FName</a:t>
            </a:r>
            <a:r>
              <a:rPr lang="en-US" dirty="0">
                <a:sym typeface="Wingdings" panose="05000000000000000000" pitchFamily="2" charset="2"/>
              </a:rPr>
              <a:t>, </a:t>
            </a:r>
            <a:r>
              <a:rPr lang="en-US" dirty="0" err="1">
                <a:sym typeface="Wingdings" panose="05000000000000000000" pitchFamily="2" charset="2"/>
              </a:rPr>
              <a:t>LName</a:t>
            </a:r>
            <a:r>
              <a:rPr lang="en-US" dirty="0">
                <a:sym typeface="Wingdings" panose="05000000000000000000" pitchFamily="2" charset="2"/>
              </a:rPr>
              <a:t>, </a:t>
            </a:r>
            <a:r>
              <a:rPr lang="en-US" dirty="0" err="1">
                <a:sym typeface="Wingdings" panose="05000000000000000000" pitchFamily="2" charset="2"/>
              </a:rPr>
              <a:t>DoB</a:t>
            </a:r>
            <a:r>
              <a:rPr lang="en-US" dirty="0">
                <a:sym typeface="Wingdings" panose="05000000000000000000" pitchFamily="2" charset="2"/>
              </a:rPr>
              <a:t>, Phone}  Salary</a:t>
            </a:r>
          </a:p>
          <a:p>
            <a:pPr lvl="1"/>
            <a:r>
              <a:rPr lang="en-US" b="1" dirty="0">
                <a:solidFill>
                  <a:srgbClr val="7889FB"/>
                </a:solidFill>
                <a:sym typeface="Wingdings" panose="05000000000000000000" pitchFamily="2" charset="2"/>
              </a:rPr>
              <a:t>Equally-trusted:</a:t>
            </a:r>
            <a:r>
              <a:rPr lang="en-US" dirty="0">
                <a:sym typeface="Wingdings" panose="05000000000000000000" pitchFamily="2" charset="2"/>
              </a:rPr>
              <a:t>  change FD to 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{</a:t>
            </a:r>
            <a:r>
              <a:rPr lang="en-US" dirty="0" err="1">
                <a:sym typeface="Wingdings" panose="05000000000000000000" pitchFamily="2" charset="2"/>
              </a:rPr>
              <a:t>FName</a:t>
            </a:r>
            <a:r>
              <a:rPr lang="en-US" dirty="0">
                <a:sym typeface="Wingdings" panose="05000000000000000000" pitchFamily="2" charset="2"/>
              </a:rPr>
              <a:t>, </a:t>
            </a:r>
            <a:r>
              <a:rPr lang="en-US" dirty="0" err="1">
                <a:sym typeface="Wingdings" panose="05000000000000000000" pitchFamily="2" charset="2"/>
              </a:rPr>
              <a:t>LName</a:t>
            </a:r>
            <a:r>
              <a:rPr lang="en-US" dirty="0">
                <a:sym typeface="Wingdings" panose="05000000000000000000" pitchFamily="2" charset="2"/>
              </a:rPr>
              <a:t>, </a:t>
            </a:r>
            <a:r>
              <a:rPr lang="en-US" dirty="0" err="1">
                <a:sym typeface="Wingdings" panose="05000000000000000000" pitchFamily="2" charset="2"/>
              </a:rPr>
              <a:t>DoB</a:t>
            </a:r>
            <a:r>
              <a:rPr lang="en-US" dirty="0">
                <a:sym typeface="Wingdings" panose="05000000000000000000" pitchFamily="2" charset="2"/>
              </a:rPr>
              <a:t>}  Salary 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AND data accordingly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Cleaning and Fusion</a:t>
            </a:r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84828"/>
              </p:ext>
            </p:extLst>
          </p:nvPr>
        </p:nvGraphicFramePr>
        <p:xfrm>
          <a:off x="1266823" y="2348951"/>
          <a:ext cx="7683501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5225">
                  <a:extLst>
                    <a:ext uri="{9D8B030D-6E8A-4147-A177-3AD203B41FA5}">
                      <a16:colId xmlns:a16="http://schemas.microsoft.com/office/drawing/2014/main" val="1758633818"/>
                    </a:ext>
                  </a:extLst>
                </a:gridCol>
                <a:gridCol w="860877">
                  <a:extLst>
                    <a:ext uri="{9D8B030D-6E8A-4147-A177-3AD203B41FA5}">
                      <a16:colId xmlns:a16="http://schemas.microsoft.com/office/drawing/2014/main" val="439610836"/>
                    </a:ext>
                  </a:extLst>
                </a:gridCol>
                <a:gridCol w="3386116">
                  <a:extLst>
                    <a:ext uri="{9D8B030D-6E8A-4147-A177-3AD203B41FA5}">
                      <a16:colId xmlns:a16="http://schemas.microsoft.com/office/drawing/2014/main" val="3665184505"/>
                    </a:ext>
                  </a:extLst>
                </a:gridCol>
                <a:gridCol w="1320011">
                  <a:extLst>
                    <a:ext uri="{9D8B030D-6E8A-4147-A177-3AD203B41FA5}">
                      <a16:colId xmlns:a16="http://schemas.microsoft.com/office/drawing/2014/main" val="3653272978"/>
                    </a:ext>
                  </a:extLst>
                </a:gridCol>
                <a:gridCol w="1351272">
                  <a:extLst>
                    <a:ext uri="{9D8B030D-6E8A-4147-A177-3AD203B41FA5}">
                      <a16:colId xmlns:a16="http://schemas.microsoft.com/office/drawing/2014/main" val="24556046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ICAO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Country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1184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YMML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Melbourne International Airport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Melbourne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Australia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8758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MLB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KMLB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Melbourne International Airport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Melbourne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1653125"/>
                  </a:ext>
                </a:extLst>
              </a:tr>
            </a:tbl>
          </a:graphicData>
        </a:graphic>
      </p:graphicFrame>
      <p:grpSp>
        <p:nvGrpSpPr>
          <p:cNvPr id="27" name="Group 26"/>
          <p:cNvGrpSpPr/>
          <p:nvPr/>
        </p:nvGrpSpPr>
        <p:grpSpPr>
          <a:xfrm>
            <a:off x="5895292" y="4767428"/>
            <a:ext cx="2982008" cy="1198007"/>
            <a:chOff x="6009592" y="4757903"/>
            <a:chExt cx="2982008" cy="1198007"/>
          </a:xfrm>
        </p:grpSpPr>
        <p:cxnSp>
          <p:nvCxnSpPr>
            <p:cNvPr id="6" name="Straight Arrow Connector 5"/>
            <p:cNvCxnSpPr/>
            <p:nvPr/>
          </p:nvCxnSpPr>
          <p:spPr>
            <a:xfrm flipV="1">
              <a:off x="6009592" y="4867275"/>
              <a:ext cx="529" cy="994557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6010121" y="5861832"/>
              <a:ext cx="2238529" cy="0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6009592" y="5391150"/>
              <a:ext cx="2067608" cy="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8096250" y="5010150"/>
              <a:ext cx="895350" cy="64633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Max d changes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096000" y="4786478"/>
              <a:ext cx="22860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467475" y="4824578"/>
              <a:ext cx="22860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048500" y="4853153"/>
              <a:ext cx="22860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7458075" y="4757903"/>
              <a:ext cx="22860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7715250" y="5119853"/>
              <a:ext cx="22860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7867650" y="5586578"/>
              <a:ext cx="22860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419975" y="5377028"/>
              <a:ext cx="22860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6915150" y="5538953"/>
              <a:ext cx="22860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629400" y="5357978"/>
              <a:ext cx="22860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305550" y="5081753"/>
              <a:ext cx="22860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581775" y="5432035"/>
              <a:ext cx="304800" cy="233971"/>
            </a:xfrm>
            <a:prstGeom prst="rect">
              <a:avLst/>
            </a:prstGeom>
            <a:noFill/>
            <a:ln w="1905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6553200" y="5908285"/>
            <a:ext cx="1000125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dist</a:t>
            </a:r>
            <a:r>
              <a:rPr lang="en-US" b="1" baseline="-25000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endParaRPr lang="en-US" b="1" baseline="-25000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019675" y="5232010"/>
            <a:ext cx="1000125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dist</a:t>
            </a:r>
            <a:r>
              <a:rPr lang="en-US" b="1" baseline="-25000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  <a:endParaRPr lang="en-US" b="1" baseline="-25000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440218" y="1323975"/>
            <a:ext cx="3857625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[George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Beskales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Ihab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F.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Ilyas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Lukasz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Golab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Artur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Galiullin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On the relative trust between inconsistent data and inaccurate constraints.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ICDE 2013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9625" y="1383315"/>
            <a:ext cx="496251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</p:spTree>
    <p:extLst>
      <p:ext uri="{BB962C8B-B14F-4D97-AF65-F5344CB8AC3E}">
        <p14:creationId xmlns:p14="http://schemas.microsoft.com/office/powerpoint/2010/main" val="2247137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Excursus: Simpson’s Paradox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Overview: </a:t>
            </a:r>
            <a:r>
              <a:rPr lang="en-US" b="0" dirty="0"/>
              <a:t>Statistical paradox stating that an analysis of groups may yield </a:t>
            </a:r>
            <a:r>
              <a:rPr lang="en-US" dirty="0">
                <a:solidFill>
                  <a:srgbClr val="7889FB"/>
                </a:solidFill>
              </a:rPr>
              <a:t>different results at different aggregation levels</a:t>
            </a:r>
            <a:r>
              <a:rPr lang="en-US" b="0" dirty="0"/>
              <a:t> </a:t>
            </a:r>
          </a:p>
          <a:p>
            <a:pPr lvl="1"/>
            <a:endParaRPr lang="en-US" dirty="0"/>
          </a:p>
          <a:p>
            <a:r>
              <a:rPr lang="en-US" dirty="0"/>
              <a:t>Example UC Berkeley ‘73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Cleaning and Fusion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59910" y="5162550"/>
            <a:ext cx="5374216" cy="107721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“</a:t>
            </a:r>
            <a:r>
              <a:rPr lang="en-US" sz="16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real Berkeley story </a:t>
            </a:r>
            <a:b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A Wall Street Journal interview with Peter Bickel, one of the statisticians involved in the original study, makes clear that Berkeley was never sued—it was merely afraid of being sued”</a:t>
            </a:r>
          </a:p>
        </p:txBody>
      </p:sp>
      <p:sp>
        <p:nvSpPr>
          <p:cNvPr id="6" name="Rectangle 5"/>
          <p:cNvSpPr/>
          <p:nvPr/>
        </p:nvSpPr>
        <p:spPr>
          <a:xfrm>
            <a:off x="6569075" y="5427791"/>
            <a:ext cx="238125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https://www.refsmmat.com/</a:t>
            </a:r>
            <a:b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</a:b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posts/2016-05-08-simpsons</a:t>
            </a:r>
            <a:b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</a:b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-paradox-berkeley.html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3919031"/>
              </p:ext>
            </p:extLst>
          </p:nvPr>
        </p:nvGraphicFramePr>
        <p:xfrm>
          <a:off x="988485" y="2779701"/>
          <a:ext cx="295275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1265">
                  <a:extLst>
                    <a:ext uri="{9D8B030D-6E8A-4147-A177-3AD203B41FA5}">
                      <a16:colId xmlns:a16="http://schemas.microsoft.com/office/drawing/2014/main" val="3241521177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4302394"/>
                    </a:ext>
                  </a:extLst>
                </a:gridCol>
                <a:gridCol w="1064685">
                  <a:extLst>
                    <a:ext uri="{9D8B030D-6E8A-4147-A177-3AD203B41FA5}">
                      <a16:colId xmlns:a16="http://schemas.microsoft.com/office/drawing/2014/main" val="7777365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Applicants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Admitted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88336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Men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8442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44%</a:t>
                      </a:r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2568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Women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4321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35%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1439703194"/>
                  </a:ext>
                </a:extLst>
              </a:tr>
            </a:tbl>
          </a:graphicData>
        </a:graphic>
      </p:graphicFrame>
      <p:sp>
        <p:nvSpPr>
          <p:cNvPr id="8" name="Right Arrow 7"/>
          <p:cNvSpPr/>
          <p:nvPr/>
        </p:nvSpPr>
        <p:spPr>
          <a:xfrm>
            <a:off x="4437150" y="3119108"/>
            <a:ext cx="326229" cy="320865"/>
          </a:xfrm>
          <a:prstGeom prst="rightArrow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nsolas" panose="020B0609020204030204" pitchFamily="49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8256686"/>
              </p:ext>
            </p:extLst>
          </p:nvPr>
        </p:nvGraphicFramePr>
        <p:xfrm>
          <a:off x="5172076" y="2109928"/>
          <a:ext cx="3736354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3790">
                  <a:extLst>
                    <a:ext uri="{9D8B030D-6E8A-4147-A177-3AD203B41FA5}">
                      <a16:colId xmlns:a16="http://schemas.microsoft.com/office/drawing/2014/main" val="3241521177"/>
                    </a:ext>
                  </a:extLst>
                </a:gridCol>
                <a:gridCol w="784308">
                  <a:extLst>
                    <a:ext uri="{9D8B030D-6E8A-4147-A177-3AD203B41FA5}">
                      <a16:colId xmlns:a16="http://schemas.microsoft.com/office/drawing/2014/main" val="34302394"/>
                    </a:ext>
                  </a:extLst>
                </a:gridCol>
                <a:gridCol w="782752">
                  <a:extLst>
                    <a:ext uri="{9D8B030D-6E8A-4147-A177-3AD203B41FA5}">
                      <a16:colId xmlns:a16="http://schemas.microsoft.com/office/drawing/2014/main" val="777736591"/>
                    </a:ext>
                  </a:extLst>
                </a:gridCol>
                <a:gridCol w="782752">
                  <a:extLst>
                    <a:ext uri="{9D8B030D-6E8A-4147-A177-3AD203B41FA5}">
                      <a16:colId xmlns:a16="http://schemas.microsoft.com/office/drawing/2014/main" val="4165412848"/>
                    </a:ext>
                  </a:extLst>
                </a:gridCol>
                <a:gridCol w="782752">
                  <a:extLst>
                    <a:ext uri="{9D8B030D-6E8A-4147-A177-3AD203B41FA5}">
                      <a16:colId xmlns:a16="http://schemas.microsoft.com/office/drawing/2014/main" val="10355014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Men</a:t>
                      </a:r>
                    </a:p>
                  </a:txBody>
                  <a:tcPr marL="0" marR="0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Women</a:t>
                      </a:r>
                    </a:p>
                  </a:txBody>
                  <a:tcPr marL="0" marR="0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88336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Appl.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Adm.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Appl.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Adm.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6910441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825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62%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108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82%</a:t>
                      </a:r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2568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560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63%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68%</a:t>
                      </a:r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9703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325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37%</a:t>
                      </a:r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593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34%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948815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417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33%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375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35%</a:t>
                      </a:r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9596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191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28%</a:t>
                      </a:r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393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24%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39273627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373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6%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341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7%</a:t>
                      </a:r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5434437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598085" y="4133850"/>
            <a:ext cx="3448665" cy="92333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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more women had applied to departments that admitted a small percentage of applicants</a:t>
            </a:r>
          </a:p>
        </p:txBody>
      </p:sp>
    </p:spTree>
    <p:extLst>
      <p:ext uri="{BB962C8B-B14F-4D97-AF65-F5344CB8AC3E}">
        <p14:creationId xmlns:p14="http://schemas.microsoft.com/office/powerpoint/2010/main" val="2638726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 animBg="1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Selected 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ActiveClean</a:t>
            </a:r>
            <a:r>
              <a:rPr lang="en-US" dirty="0"/>
              <a:t> (</a:t>
            </a:r>
            <a:r>
              <a:rPr lang="en-US" dirty="0" err="1"/>
              <a:t>SampleClean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Suggest sample of data for manual cleaning</a:t>
            </a:r>
            <a:br>
              <a:rPr lang="en-US" dirty="0"/>
            </a:br>
            <a:r>
              <a:rPr lang="en-US" dirty="0"/>
              <a:t>(rule/ML-based detectors, </a:t>
            </a:r>
            <a:r>
              <a:rPr lang="en-US" b="1" dirty="0">
                <a:solidFill>
                  <a:schemeClr val="accent1"/>
                </a:solidFill>
              </a:rPr>
              <a:t>Simpson's paradox</a:t>
            </a:r>
            <a:r>
              <a:rPr lang="en-US" dirty="0"/>
              <a:t>)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Example</a:t>
            </a:r>
            <a:br>
              <a:rPr lang="en-US" b="1" dirty="0">
                <a:solidFill>
                  <a:srgbClr val="7889FB"/>
                </a:solidFill>
              </a:rPr>
            </a:br>
            <a:r>
              <a:rPr lang="en-US" b="1" dirty="0">
                <a:solidFill>
                  <a:srgbClr val="7889FB"/>
                </a:solidFill>
              </a:rPr>
              <a:t>Linear </a:t>
            </a:r>
            <a:br>
              <a:rPr lang="en-US" b="1" dirty="0">
                <a:solidFill>
                  <a:srgbClr val="7889FB"/>
                </a:solidFill>
              </a:rPr>
            </a:br>
            <a:r>
              <a:rPr lang="en-US" b="1" dirty="0">
                <a:solidFill>
                  <a:srgbClr val="7889FB"/>
                </a:solidFill>
              </a:rPr>
              <a:t>Regression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b="1" dirty="0"/>
              <a:t>Approach:</a:t>
            </a:r>
            <a:r>
              <a:rPr lang="en-US" dirty="0"/>
              <a:t> Cleaning and training as form of SGD</a:t>
            </a:r>
          </a:p>
          <a:p>
            <a:pPr lvl="2"/>
            <a:r>
              <a:rPr lang="en-US" dirty="0"/>
              <a:t>Initialization: model on dirty data</a:t>
            </a:r>
          </a:p>
          <a:p>
            <a:pPr lvl="2"/>
            <a:r>
              <a:rPr lang="en-US" dirty="0"/>
              <a:t>Suggest sample of data for cleaning</a:t>
            </a:r>
          </a:p>
          <a:p>
            <a:pPr lvl="2"/>
            <a:r>
              <a:rPr lang="en-US" dirty="0"/>
              <a:t>Compute gradients over newly cleaned data</a:t>
            </a:r>
          </a:p>
          <a:p>
            <a:pPr lvl="2"/>
            <a:r>
              <a:rPr lang="en-US" dirty="0"/>
              <a:t>Incrementally update model w/ weighted gradients of previous steps </a:t>
            </a:r>
          </a:p>
          <a:p>
            <a:pPr lvl="1"/>
            <a:endParaRPr lang="en-US" sz="300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Cleaning and Fusion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51539" y="1414843"/>
            <a:ext cx="2056943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[Sanjay Krishnan et al: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ActiveClean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Interactive Data Cleaning For Statistical Modeling.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2016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0566" y="1595681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2678" y="2412669"/>
            <a:ext cx="5889840" cy="192120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0109" y="719894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2" name="TextBox 11"/>
          <p:cNvSpPr txBox="1"/>
          <p:nvPr/>
        </p:nvSpPr>
        <p:spPr>
          <a:xfrm>
            <a:off x="5289515" y="662368"/>
            <a:ext cx="3018968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Jiannan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Wang et al: A sample-and-clean framework for fast and accurate query processing on dirty data.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SIGMOD 2014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477342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Selected Research,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solidFill>
                  <a:srgbClr val="7889FB"/>
                </a:solidFill>
              </a:rPr>
              <a:t>HoloClean</a:t>
            </a:r>
            <a:endParaRPr lang="en-US" dirty="0">
              <a:solidFill>
                <a:srgbClr val="7889FB"/>
              </a:solidFill>
            </a:endParaRPr>
          </a:p>
          <a:p>
            <a:pPr lvl="1"/>
            <a:r>
              <a:rPr lang="en-US" dirty="0"/>
              <a:t>Clean and enrich based on quality rules, </a:t>
            </a:r>
            <a:br>
              <a:rPr lang="en-US" dirty="0"/>
            </a:br>
            <a:r>
              <a:rPr lang="en-US" dirty="0"/>
              <a:t>value correlations, and reference data</a:t>
            </a:r>
          </a:p>
          <a:p>
            <a:pPr lvl="1"/>
            <a:r>
              <a:rPr lang="en-US" dirty="0"/>
              <a:t>Probabilistic models for capturing data generation</a:t>
            </a:r>
          </a:p>
          <a:p>
            <a:pPr lvl="1"/>
            <a:r>
              <a:rPr lang="en-US" b="1" dirty="0" err="1">
                <a:solidFill>
                  <a:srgbClr val="7889FB"/>
                </a:solidFill>
              </a:rPr>
              <a:t>HoloDetect</a:t>
            </a:r>
            <a:endParaRPr lang="en-US" b="1" dirty="0">
              <a:solidFill>
                <a:srgbClr val="7889FB"/>
              </a:solidFill>
            </a:endParaRPr>
          </a:p>
          <a:p>
            <a:pPr lvl="2"/>
            <a:r>
              <a:rPr lang="en-US" b="1" dirty="0">
                <a:solidFill>
                  <a:schemeClr val="accent1"/>
                </a:solidFill>
              </a:rPr>
              <a:t>Learn data representations </a:t>
            </a:r>
            <a:r>
              <a:rPr lang="en-US" dirty="0"/>
              <a:t>of errors</a:t>
            </a:r>
          </a:p>
          <a:p>
            <a:pPr lvl="2"/>
            <a:r>
              <a:rPr lang="en-US" b="1" dirty="0">
                <a:solidFill>
                  <a:schemeClr val="accent1"/>
                </a:solidFill>
              </a:rPr>
              <a:t>Data augmentation</a:t>
            </a:r>
            <a:r>
              <a:rPr lang="en-US" dirty="0"/>
              <a:t> w/ erroneous </a:t>
            </a:r>
            <a:br>
              <a:rPr lang="en-US" dirty="0"/>
            </a:br>
            <a:r>
              <a:rPr lang="en-US" dirty="0"/>
              <a:t>data from sample of clean data</a:t>
            </a:r>
            <a:br>
              <a:rPr lang="en-US" dirty="0"/>
            </a:br>
            <a:r>
              <a:rPr lang="en-US" dirty="0"/>
              <a:t>(add/remove/exchange characters)</a:t>
            </a:r>
          </a:p>
          <a:p>
            <a:pPr lvl="2"/>
            <a:endParaRPr lang="en-US" dirty="0"/>
          </a:p>
          <a:p>
            <a:pPr marL="457200" lvl="1" indent="0">
              <a:buNone/>
            </a:pPr>
            <a:endParaRPr lang="en-US" sz="300" dirty="0"/>
          </a:p>
          <a:p>
            <a:r>
              <a:rPr lang="en-US" dirty="0"/>
              <a:t>Other Systems</a:t>
            </a:r>
          </a:p>
          <a:p>
            <a:pPr lvl="1"/>
            <a:r>
              <a:rPr lang="en-US" b="1" dirty="0" err="1">
                <a:solidFill>
                  <a:srgbClr val="7889FB"/>
                </a:solidFill>
              </a:rPr>
              <a:t>AlphaClean</a:t>
            </a:r>
            <a:r>
              <a:rPr lang="en-US" dirty="0"/>
              <a:t> (generate data cleaning pipelines) [preprint 2019]</a:t>
            </a:r>
          </a:p>
          <a:p>
            <a:pPr lvl="1"/>
            <a:r>
              <a:rPr lang="en-US" b="1" dirty="0" err="1">
                <a:solidFill>
                  <a:srgbClr val="7889FB"/>
                </a:solidFill>
              </a:rPr>
              <a:t>BoostClean</a:t>
            </a:r>
            <a:r>
              <a:rPr lang="en-US" dirty="0"/>
              <a:t> (generate repairs for domain value violations) [preprint 2017]</a:t>
            </a:r>
          </a:p>
          <a:p>
            <a:pPr lvl="1"/>
            <a:r>
              <a:rPr lang="en-US" b="1" dirty="0" err="1">
                <a:solidFill>
                  <a:srgbClr val="7889FB"/>
                </a:solidFill>
              </a:rPr>
              <a:t>CPClean</a:t>
            </a:r>
            <a:r>
              <a:rPr lang="en-US" dirty="0"/>
              <a:t> (prioritize repairs on incomplete data)[</a:t>
            </a:r>
            <a:r>
              <a:rPr lang="en-US" dirty="0" err="1"/>
              <a:t>Bojan</a:t>
            </a:r>
            <a:r>
              <a:rPr lang="en-US" dirty="0"/>
              <a:t> </a:t>
            </a:r>
            <a:r>
              <a:rPr lang="en-US" dirty="0" err="1"/>
              <a:t>Karlaš</a:t>
            </a:r>
            <a:r>
              <a:rPr lang="en-US" dirty="0"/>
              <a:t> et al. PVLDB 2021]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Cleaning and Fusion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9741" y="3034281"/>
            <a:ext cx="496251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5586884" y="2867670"/>
            <a:ext cx="2661310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Alireza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Heidari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Joshua McGrath,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Ihab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F.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Ilyas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Theodoros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Rekatsinas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HoloDetect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Few-Shot Learning for Error Detection,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SIGMOD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9741" y="1485383"/>
            <a:ext cx="496251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5438775" y="1334145"/>
            <a:ext cx="2818944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Theodoros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Rekatsinas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Xu Chu,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Ihab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F.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Ilyas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Christopher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Ré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HoloClean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Holistic Data Repairs with Probabilistic Inference.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2017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132705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F0426C-DB35-3DAB-7376-AD9BF4F67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FBD39-3F68-4CE2-6907-3C9FE01F4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Selected Research,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837331-57C5-39DF-D7C7-340B55BA0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784" y="1311256"/>
            <a:ext cx="8325326" cy="4941101"/>
          </a:xfrm>
        </p:spPr>
        <p:txBody>
          <a:bodyPr/>
          <a:lstStyle/>
          <a:p>
            <a:r>
              <a:rPr lang="en-US" dirty="0">
                <a:solidFill>
                  <a:srgbClr val="7889FB"/>
                </a:solidFill>
              </a:rPr>
              <a:t>SAGA</a:t>
            </a:r>
          </a:p>
          <a:p>
            <a:pPr lvl="1"/>
            <a:r>
              <a:rPr lang="en-US" dirty="0"/>
              <a:t>Generate and optimize data cleaning pipelines</a:t>
            </a:r>
          </a:p>
          <a:p>
            <a:pPr lvl="1"/>
            <a:r>
              <a:rPr lang="en-US" dirty="0"/>
              <a:t>Find the best sequence of cleaning primitives (logical pipelines)</a:t>
            </a:r>
          </a:p>
          <a:p>
            <a:pPr lvl="1"/>
            <a:r>
              <a:rPr lang="en-US" dirty="0"/>
              <a:t>Optimize the hyper-parameters of logical pipelines (physical pipelines)</a:t>
            </a:r>
          </a:p>
          <a:p>
            <a:pPr marL="457200" lvl="1" indent="0">
              <a:buNone/>
            </a:pPr>
            <a:endParaRPr lang="en-US" b="1" dirty="0">
              <a:solidFill>
                <a:srgbClr val="7889FB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Pruning By Monotonicity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 err="1">
                <a:solidFill>
                  <a:schemeClr val="tx1"/>
                </a:solidFill>
              </a:rPr>
              <a:t>outlierByIQR</a:t>
            </a:r>
            <a:r>
              <a:rPr lang="en-US" dirty="0">
                <a:solidFill>
                  <a:schemeClr val="tx1"/>
                </a:solidFill>
              </a:rPr>
              <a:t>(X, k)</a:t>
            </a:r>
            <a:endParaRPr lang="en-US" dirty="0"/>
          </a:p>
          <a:p>
            <a:pPr marL="457200" lvl="1" indent="0">
              <a:buNone/>
            </a:pPr>
            <a:endParaRPr lang="en-US" sz="3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CD132B-3F9F-1E0D-4903-723E6E026E0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Cleaning and Fusion</a:t>
            </a:r>
          </a:p>
          <a:p>
            <a:endParaRPr lang="en-US" dirty="0"/>
          </a:p>
        </p:txBody>
      </p:sp>
      <p:graphicFrame>
        <p:nvGraphicFramePr>
          <p:cNvPr id="52" name="Table 51">
            <a:extLst>
              <a:ext uri="{FF2B5EF4-FFF2-40B4-BE49-F238E27FC236}">
                <a16:creationId xmlns:a16="http://schemas.microsoft.com/office/drawing/2014/main" id="{6407747E-31D0-8499-6EAE-695ADB848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1057402"/>
              </p:ext>
            </p:extLst>
          </p:nvPr>
        </p:nvGraphicFramePr>
        <p:xfrm>
          <a:off x="3578980" y="4123196"/>
          <a:ext cx="5455368" cy="37084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286948452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5341192"/>
                    </a:ext>
                  </a:extLst>
                </a:gridCol>
                <a:gridCol w="382632">
                  <a:extLst>
                    <a:ext uri="{9D8B030D-6E8A-4147-A177-3AD203B41FA5}">
                      <a16:colId xmlns:a16="http://schemas.microsoft.com/office/drawing/2014/main" val="3229536948"/>
                    </a:ext>
                  </a:extLst>
                </a:gridCol>
                <a:gridCol w="382632">
                  <a:extLst>
                    <a:ext uri="{9D8B030D-6E8A-4147-A177-3AD203B41FA5}">
                      <a16:colId xmlns:a16="http://schemas.microsoft.com/office/drawing/2014/main" val="900326625"/>
                    </a:ext>
                  </a:extLst>
                </a:gridCol>
                <a:gridCol w="382632">
                  <a:extLst>
                    <a:ext uri="{9D8B030D-6E8A-4147-A177-3AD203B41FA5}">
                      <a16:colId xmlns:a16="http://schemas.microsoft.com/office/drawing/2014/main" val="1662820291"/>
                    </a:ext>
                  </a:extLst>
                </a:gridCol>
                <a:gridCol w="382632">
                  <a:extLst>
                    <a:ext uri="{9D8B030D-6E8A-4147-A177-3AD203B41FA5}">
                      <a16:colId xmlns:a16="http://schemas.microsoft.com/office/drawing/2014/main" val="1896788433"/>
                    </a:ext>
                  </a:extLst>
                </a:gridCol>
                <a:gridCol w="382632">
                  <a:extLst>
                    <a:ext uri="{9D8B030D-6E8A-4147-A177-3AD203B41FA5}">
                      <a16:colId xmlns:a16="http://schemas.microsoft.com/office/drawing/2014/main" val="1810878399"/>
                    </a:ext>
                  </a:extLst>
                </a:gridCol>
                <a:gridCol w="382632">
                  <a:extLst>
                    <a:ext uri="{9D8B030D-6E8A-4147-A177-3AD203B41FA5}">
                      <a16:colId xmlns:a16="http://schemas.microsoft.com/office/drawing/2014/main" val="2514163352"/>
                    </a:ext>
                  </a:extLst>
                </a:gridCol>
                <a:gridCol w="382632">
                  <a:extLst>
                    <a:ext uri="{9D8B030D-6E8A-4147-A177-3AD203B41FA5}">
                      <a16:colId xmlns:a16="http://schemas.microsoft.com/office/drawing/2014/main" val="1388752607"/>
                    </a:ext>
                  </a:extLst>
                </a:gridCol>
                <a:gridCol w="382632">
                  <a:extLst>
                    <a:ext uri="{9D8B030D-6E8A-4147-A177-3AD203B41FA5}">
                      <a16:colId xmlns:a16="http://schemas.microsoft.com/office/drawing/2014/main" val="2398934310"/>
                    </a:ext>
                  </a:extLst>
                </a:gridCol>
                <a:gridCol w="382632">
                  <a:extLst>
                    <a:ext uri="{9D8B030D-6E8A-4147-A177-3AD203B41FA5}">
                      <a16:colId xmlns:a16="http://schemas.microsoft.com/office/drawing/2014/main" val="3728172847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404623725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383214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4567993"/>
                  </a:ext>
                </a:extLst>
              </a:tr>
            </a:tbl>
          </a:graphicData>
        </a:graphic>
      </p:graphicFrame>
      <p:sp>
        <p:nvSpPr>
          <p:cNvPr id="53" name="Rectangle 52">
            <a:extLst>
              <a:ext uri="{FF2B5EF4-FFF2-40B4-BE49-F238E27FC236}">
                <a16:creationId xmlns:a16="http://schemas.microsoft.com/office/drawing/2014/main" id="{E05BBD16-FCF2-105E-F1A0-35709BA243F1}"/>
              </a:ext>
            </a:extLst>
          </p:cNvPr>
          <p:cNvSpPr/>
          <p:nvPr/>
        </p:nvSpPr>
        <p:spPr>
          <a:xfrm>
            <a:off x="4968229" y="5138276"/>
            <a:ext cx="983952" cy="431800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7014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Q1 = 15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6463132-08DA-7C3E-87D6-8D60A3731D61}"/>
              </a:ext>
            </a:extLst>
          </p:cNvPr>
          <p:cNvSpPr/>
          <p:nvPr/>
        </p:nvSpPr>
        <p:spPr>
          <a:xfrm>
            <a:off x="6732924" y="5117340"/>
            <a:ext cx="943013" cy="454120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7014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Q3 = 50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95F37BA-B246-53D1-CC88-38CD352D4417}"/>
              </a:ext>
            </a:extLst>
          </p:cNvPr>
          <p:cNvSpPr/>
          <p:nvPr/>
        </p:nvSpPr>
        <p:spPr>
          <a:xfrm>
            <a:off x="4192111" y="3301249"/>
            <a:ext cx="30651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Search space </a:t>
            </a:r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 = 1, 3, 5, 7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42DAA65-8A6C-3420-342F-676A9BF99D15}"/>
              </a:ext>
            </a:extLst>
          </p:cNvPr>
          <p:cNvSpPr/>
          <p:nvPr/>
        </p:nvSpPr>
        <p:spPr>
          <a:xfrm>
            <a:off x="5085199" y="4618200"/>
            <a:ext cx="2359788" cy="415042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A295188-B83D-9DC3-F32A-EAC0FB6548F0}"/>
              </a:ext>
            </a:extLst>
          </p:cNvPr>
          <p:cNvCxnSpPr>
            <a:stCxn id="56" idx="0"/>
            <a:endCxn id="56" idx="2"/>
          </p:cNvCxnSpPr>
          <p:nvPr/>
        </p:nvCxnSpPr>
        <p:spPr>
          <a:xfrm>
            <a:off x="6265093" y="4618200"/>
            <a:ext cx="0" cy="415042"/>
          </a:xfrm>
          <a:prstGeom prst="line">
            <a:avLst/>
          </a:prstGeom>
          <a:ln w="19050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Left Brace 57">
            <a:extLst>
              <a:ext uri="{FF2B5EF4-FFF2-40B4-BE49-F238E27FC236}">
                <a16:creationId xmlns:a16="http://schemas.microsoft.com/office/drawing/2014/main" id="{6CB35FAD-7BAF-F50F-539A-A48B57D28CCC}"/>
              </a:ext>
            </a:extLst>
          </p:cNvPr>
          <p:cNvSpPr/>
          <p:nvPr/>
        </p:nvSpPr>
        <p:spPr>
          <a:xfrm rot="16200000">
            <a:off x="6194288" y="4637843"/>
            <a:ext cx="487053" cy="2171406"/>
          </a:xfrm>
          <a:prstGeom prst="leftBrace">
            <a:avLst/>
          </a:prstGeom>
          <a:ln w="12700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8A672E7-1146-E264-F08D-F408C2EADCE0}"/>
              </a:ext>
            </a:extLst>
          </p:cNvPr>
          <p:cNvSpPr/>
          <p:nvPr/>
        </p:nvSpPr>
        <p:spPr>
          <a:xfrm>
            <a:off x="5831381" y="5975250"/>
            <a:ext cx="1317184" cy="431800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7014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IQR = 35 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60A3F82-D480-6A5E-6353-543341EFEFC0}"/>
              </a:ext>
            </a:extLst>
          </p:cNvPr>
          <p:cNvCxnSpPr>
            <a:stCxn id="56" idx="1"/>
          </p:cNvCxnSpPr>
          <p:nvPr/>
        </p:nvCxnSpPr>
        <p:spPr>
          <a:xfrm flipH="1" flipV="1">
            <a:off x="4043477" y="4813075"/>
            <a:ext cx="1041722" cy="12646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EB6CC5FD-B5D2-56BA-0F43-37899A2BFAD0}"/>
              </a:ext>
            </a:extLst>
          </p:cNvPr>
          <p:cNvCxnSpPr/>
          <p:nvPr/>
        </p:nvCxnSpPr>
        <p:spPr>
          <a:xfrm flipH="1" flipV="1">
            <a:off x="7444986" y="4829487"/>
            <a:ext cx="548640" cy="6162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F6370EDE-1221-6F28-CB4E-7291345EA170}"/>
              </a:ext>
            </a:extLst>
          </p:cNvPr>
          <p:cNvSpPr/>
          <p:nvPr/>
        </p:nvSpPr>
        <p:spPr>
          <a:xfrm>
            <a:off x="3575605" y="4595105"/>
            <a:ext cx="527398" cy="397066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7014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-20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324B8710-2F15-C60E-059E-DB8D22AEBC98}"/>
              </a:ext>
            </a:extLst>
          </p:cNvPr>
          <p:cNvSpPr/>
          <p:nvPr/>
        </p:nvSpPr>
        <p:spPr>
          <a:xfrm>
            <a:off x="6177602" y="3488554"/>
            <a:ext cx="439143" cy="285834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/>
            <a:r>
              <a:rPr lang="en-US" b="1" dirty="0">
                <a:solidFill>
                  <a:srgbClr val="F7014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  <a:p>
            <a:pPr algn="ctr"/>
            <a:endParaRPr lang="en-US" sz="1900" b="1" dirty="0">
              <a:solidFill>
                <a:srgbClr val="F70146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74EA394-3D96-9651-1AA7-4FAE3F009EB8}"/>
              </a:ext>
            </a:extLst>
          </p:cNvPr>
          <p:cNvSpPr/>
          <p:nvPr/>
        </p:nvSpPr>
        <p:spPr>
          <a:xfrm>
            <a:off x="7962790" y="4571902"/>
            <a:ext cx="446070" cy="462856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7014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80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76EC8ABF-40B1-E556-A223-C838A7AE80D0}"/>
              </a:ext>
            </a:extLst>
          </p:cNvPr>
          <p:cNvCxnSpPr/>
          <p:nvPr/>
        </p:nvCxnSpPr>
        <p:spPr>
          <a:xfrm>
            <a:off x="8007680" y="4686701"/>
            <a:ext cx="0" cy="267032"/>
          </a:xfrm>
          <a:prstGeom prst="line">
            <a:avLst/>
          </a:prstGeom>
          <a:ln w="38100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99FEB637-211F-4A87-4BB4-830C177F6456}"/>
              </a:ext>
            </a:extLst>
          </p:cNvPr>
          <p:cNvCxnSpPr/>
          <p:nvPr/>
        </p:nvCxnSpPr>
        <p:spPr>
          <a:xfrm>
            <a:off x="4043477" y="4675161"/>
            <a:ext cx="0" cy="267032"/>
          </a:xfrm>
          <a:prstGeom prst="line">
            <a:avLst/>
          </a:prstGeom>
          <a:ln w="38100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Right Arrow 28">
            <a:extLst>
              <a:ext uri="{FF2B5EF4-FFF2-40B4-BE49-F238E27FC236}">
                <a16:creationId xmlns:a16="http://schemas.microsoft.com/office/drawing/2014/main" id="{69E89B8B-9526-3BE4-0710-F1C4E90209CB}"/>
              </a:ext>
            </a:extLst>
          </p:cNvPr>
          <p:cNvSpPr/>
          <p:nvPr/>
        </p:nvSpPr>
        <p:spPr>
          <a:xfrm rot="5400000">
            <a:off x="8028281" y="3658650"/>
            <a:ext cx="416688" cy="347240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ight Arrow 29">
            <a:extLst>
              <a:ext uri="{FF2B5EF4-FFF2-40B4-BE49-F238E27FC236}">
                <a16:creationId xmlns:a16="http://schemas.microsoft.com/office/drawing/2014/main" id="{9DB6DFE3-7EBB-9E4F-2F56-525743A60AC4}"/>
              </a:ext>
            </a:extLst>
          </p:cNvPr>
          <p:cNvSpPr/>
          <p:nvPr/>
        </p:nvSpPr>
        <p:spPr>
          <a:xfrm rot="5400000">
            <a:off x="8527921" y="3658650"/>
            <a:ext cx="416688" cy="347240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ight Arrow 30">
            <a:extLst>
              <a:ext uri="{FF2B5EF4-FFF2-40B4-BE49-F238E27FC236}">
                <a16:creationId xmlns:a16="http://schemas.microsoft.com/office/drawing/2014/main" id="{9DCB0F79-3F07-F24E-D1F1-3BBEEC225E6B}"/>
              </a:ext>
            </a:extLst>
          </p:cNvPr>
          <p:cNvSpPr/>
          <p:nvPr/>
        </p:nvSpPr>
        <p:spPr>
          <a:xfrm rot="5400000">
            <a:off x="3567534" y="3663741"/>
            <a:ext cx="416688" cy="347240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B7E78BC7-BF0C-71D2-9644-388578BCB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7509" y="3271840"/>
            <a:ext cx="6233134" cy="3062979"/>
          </a:xfrm>
          <a:prstGeom prst="rect">
            <a:avLst/>
          </a:prstGeom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866EB604-9153-9DA4-FA50-70D3DDA6F53D}"/>
              </a:ext>
            </a:extLst>
          </p:cNvPr>
          <p:cNvSpPr/>
          <p:nvPr/>
        </p:nvSpPr>
        <p:spPr>
          <a:xfrm>
            <a:off x="4143980" y="3613971"/>
            <a:ext cx="3135538" cy="3847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1900" b="1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Prune </a:t>
            </a:r>
            <a:r>
              <a:rPr lang="en-US" sz="1900" b="1" dirty="0">
                <a:latin typeface="Calibri" panose="020F0502020204030204" pitchFamily="34" charset="0"/>
                <a:cs typeface="Calibri" panose="020F0502020204030204" pitchFamily="34" charset="0"/>
              </a:rPr>
              <a:t>Search space </a:t>
            </a:r>
            <a:r>
              <a:rPr lang="en-US" sz="1900" b="1" dirty="0">
                <a:solidFill>
                  <a:srgbClr val="F7014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 &gt; 3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758EC26-1D3D-D655-CD34-71E964846BD5}"/>
              </a:ext>
            </a:extLst>
          </p:cNvPr>
          <p:cNvSpPr txBox="1"/>
          <p:nvPr/>
        </p:nvSpPr>
        <p:spPr>
          <a:xfrm>
            <a:off x="4892947" y="837216"/>
            <a:ext cx="3499130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[Shafaq Siddiqi, Roman Kern, Matthias Boehm: SAGA: A Scalable Framework for Optimizing Data Cleaning Pipelines for Machine Leaning Applications.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SIGMOD 2024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FA3F906D-648B-F345-CF61-47546F51E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3278" y="968356"/>
            <a:ext cx="497150" cy="685800"/>
          </a:xfrm>
          <a:prstGeom prst="rect">
            <a:avLst/>
          </a:prstGeom>
          <a:ln w="28575">
            <a:solidFill>
              <a:srgbClr val="7889FB"/>
            </a:solidFill>
          </a:ln>
        </p:spPr>
      </p:pic>
    </p:spTree>
    <p:extLst>
      <p:ext uri="{BB962C8B-B14F-4D97-AF65-F5344CB8AC3E}">
        <p14:creationId xmlns:p14="http://schemas.microsoft.com/office/powerpoint/2010/main" val="520393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4" grpId="0"/>
      <p:bldP spid="56" grpId="0" animBg="1"/>
      <p:bldP spid="58" grpId="0" animBg="1"/>
      <p:bldP spid="59" grpId="0"/>
      <p:bldP spid="62" grpId="0"/>
      <p:bldP spid="63" grpId="0"/>
      <p:bldP spid="64" grpId="0"/>
      <p:bldP spid="67" grpId="0" animBg="1"/>
      <p:bldP spid="68" grpId="0" animBg="1"/>
      <p:bldP spid="69" grpId="0" animBg="1"/>
      <p:bldP spid="7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Planning w/ 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  <a:p>
            <a:pPr lvl="1"/>
            <a:r>
              <a:rPr lang="en-US" dirty="0"/>
              <a:t>Given query tree or data flow graph</a:t>
            </a:r>
          </a:p>
          <a:p>
            <a:pPr lvl="1"/>
            <a:r>
              <a:rPr lang="en-US" dirty="0"/>
              <a:t>Find placement of data cleaning operators </a:t>
            </a:r>
            <a:br>
              <a:rPr lang="en-US" dirty="0"/>
            </a:br>
            <a:r>
              <a:rPr lang="en-US" dirty="0"/>
              <a:t>to reduce costs</a:t>
            </a:r>
          </a:p>
          <a:p>
            <a:pPr lvl="1"/>
            <a:endParaRPr lang="en-US" sz="1000" dirty="0"/>
          </a:p>
          <a:p>
            <a:r>
              <a:rPr lang="en-US" dirty="0"/>
              <a:t>Approach</a:t>
            </a:r>
          </a:p>
          <a:p>
            <a:pPr lvl="1"/>
            <a:r>
              <a:rPr lang="en-US" dirty="0"/>
              <a:t>Budget B of user actions</a:t>
            </a:r>
          </a:p>
          <a:p>
            <a:pPr lvl="1"/>
            <a:r>
              <a:rPr lang="en-US" dirty="0"/>
              <a:t>Active learning user feedback on query results</a:t>
            </a:r>
          </a:p>
          <a:p>
            <a:pPr lvl="1"/>
            <a:r>
              <a:rPr lang="en-US" dirty="0"/>
              <a:t>Map query results back to sources </a:t>
            </a:r>
            <a:br>
              <a:rPr lang="en-US" dirty="0"/>
            </a:br>
            <a:r>
              <a:rPr lang="en-US" dirty="0"/>
              <a:t>via lineage</a:t>
            </a:r>
          </a:p>
          <a:p>
            <a:pPr lvl="1"/>
            <a:r>
              <a:rPr lang="en-US" dirty="0"/>
              <a:t>Cleaning in decreasing order of impact</a:t>
            </a:r>
          </a:p>
          <a:p>
            <a:pPr lvl="1"/>
            <a:endParaRPr lang="en-US" sz="1000" dirty="0"/>
          </a:p>
          <a:p>
            <a:r>
              <a:rPr lang="en-US" dirty="0"/>
              <a:t>Extensions?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Query-aware placement/refinement</a:t>
            </a:r>
            <a:r>
              <a:rPr lang="en-US" dirty="0"/>
              <a:t> (e.g., UK) of cleaning primitives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Ordering of cleaning primitives</a:t>
            </a:r>
            <a:r>
              <a:rPr lang="en-US" dirty="0"/>
              <a:t> (norm, </a:t>
            </a:r>
            <a:r>
              <a:rPr lang="en-US" dirty="0" err="1"/>
              <a:t>dedup</a:t>
            </a:r>
            <a:r>
              <a:rPr lang="en-US" dirty="0"/>
              <a:t>, missing value?)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Cleaning and Fusion</a:t>
            </a:r>
          </a:p>
          <a:p>
            <a:endParaRPr lang="en-US" dirty="0"/>
          </a:p>
        </p:txBody>
      </p:sp>
      <p:grpSp>
        <p:nvGrpSpPr>
          <p:cNvPr id="43" name="Group 42"/>
          <p:cNvGrpSpPr/>
          <p:nvPr/>
        </p:nvGrpSpPr>
        <p:grpSpPr>
          <a:xfrm>
            <a:off x="6245089" y="2157883"/>
            <a:ext cx="2634168" cy="2311253"/>
            <a:chOff x="6245089" y="2209800"/>
            <a:chExt cx="2634168" cy="2311253"/>
          </a:xfrm>
        </p:grpSpPr>
        <p:sp>
          <p:nvSpPr>
            <p:cNvPr id="6" name="TextBox 5"/>
            <p:cNvSpPr txBox="1"/>
            <p:nvPr/>
          </p:nvSpPr>
          <p:spPr>
            <a:xfrm>
              <a:off x="6434570" y="4151721"/>
              <a:ext cx="623375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b="1" dirty="0">
                  <a:latin typeface="Consolas" panose="020B0609020204030204" pitchFamily="49" charset="0"/>
                  <a:cs typeface="Calibri" panose="020F0502020204030204" pitchFamily="34" charset="0"/>
                </a:rPr>
                <a:t>R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808869" y="3058082"/>
              <a:ext cx="566705" cy="4062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b="1" dirty="0">
                  <a:latin typeface="Consolas" panose="020B0609020204030204" pitchFamily="49" charset="0"/>
                  <a:cs typeface="Calibri" panose="020F0502020204030204" pitchFamily="34" charset="0"/>
                </a:rPr>
                <a:t>S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7124769" y="2356159"/>
              <a:ext cx="552381" cy="3778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⨝</a:t>
              </a:r>
              <a:endParaRPr lang="en-US" b="1" dirty="0">
                <a:latin typeface="Consolas" panose="020B0609020204030204" pitchFamily="49" charset="0"/>
              </a:endParaRPr>
            </a:p>
          </p:txBody>
        </p:sp>
        <p:cxnSp>
          <p:nvCxnSpPr>
            <p:cNvPr id="9" name="Straight Connector 8"/>
            <p:cNvCxnSpPr>
              <a:stCxn id="11" idx="0"/>
              <a:endCxn id="8" idx="2"/>
            </p:cNvCxnSpPr>
            <p:nvPr/>
          </p:nvCxnSpPr>
          <p:spPr>
            <a:xfrm flipV="1">
              <a:off x="6739345" y="2734019"/>
              <a:ext cx="661615" cy="269748"/>
            </a:xfrm>
            <a:prstGeom prst="line">
              <a:avLst/>
            </a:prstGeom>
            <a:ln w="19050">
              <a:solidFill>
                <a:schemeClr val="tx1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7" idx="0"/>
              <a:endCxn id="8" idx="2"/>
            </p:cNvCxnSpPr>
            <p:nvPr/>
          </p:nvCxnSpPr>
          <p:spPr>
            <a:xfrm flipH="1" flipV="1">
              <a:off x="7400960" y="2734019"/>
              <a:ext cx="691262" cy="324063"/>
            </a:xfrm>
            <a:prstGeom prst="line">
              <a:avLst/>
            </a:prstGeom>
            <a:ln w="19050">
              <a:solidFill>
                <a:schemeClr val="tx1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/>
            <p:cNvSpPr/>
            <p:nvPr/>
          </p:nvSpPr>
          <p:spPr>
            <a:xfrm>
              <a:off x="6401734" y="3003767"/>
              <a:ext cx="67522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l-GR" b="1" dirty="0">
                  <a:latin typeface="Consolas" panose="020B0609020204030204" pitchFamily="49" charset="0"/>
                  <a:cs typeface="Calibri" panose="020F0502020204030204" pitchFamily="34" charset="0"/>
                </a:rPr>
                <a:t>σ</a:t>
              </a:r>
              <a:r>
                <a:rPr lang="de-DE" b="1" baseline="-25000" dirty="0">
                  <a:latin typeface="Consolas" panose="020B0609020204030204" pitchFamily="49" charset="0"/>
                  <a:cs typeface="Calibri" panose="020F0502020204030204" pitchFamily="34" charset="0"/>
                </a:rPr>
                <a:t>UK</a:t>
              </a:r>
              <a:endParaRPr lang="en-US" b="1" dirty="0">
                <a:latin typeface="Consolas" panose="020B0609020204030204" pitchFamily="49" charset="0"/>
                <a:cs typeface="Calibri" panose="020F0502020204030204" pitchFamily="34" charset="0"/>
              </a:endParaRPr>
            </a:p>
          </p:txBody>
        </p:sp>
        <p:cxnSp>
          <p:nvCxnSpPr>
            <p:cNvPr id="12" name="Straight Connector 11"/>
            <p:cNvCxnSpPr>
              <a:stCxn id="11" idx="2"/>
              <a:endCxn id="32" idx="0"/>
            </p:cNvCxnSpPr>
            <p:nvPr/>
          </p:nvCxnSpPr>
          <p:spPr>
            <a:xfrm>
              <a:off x="6739345" y="3373099"/>
              <a:ext cx="40" cy="188872"/>
            </a:xfrm>
            <a:prstGeom prst="line">
              <a:avLst/>
            </a:prstGeom>
            <a:ln w="19050">
              <a:solidFill>
                <a:schemeClr val="tx1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7405916" y="2209800"/>
              <a:ext cx="0" cy="193272"/>
            </a:xfrm>
            <a:prstGeom prst="line">
              <a:avLst/>
            </a:prstGeom>
            <a:ln w="19050">
              <a:solidFill>
                <a:schemeClr val="tx1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/>
            <p:cNvSpPr/>
            <p:nvPr/>
          </p:nvSpPr>
          <p:spPr>
            <a:xfrm>
              <a:off x="6245089" y="3561971"/>
              <a:ext cx="98859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b="1" dirty="0" err="1">
                  <a:solidFill>
                    <a:schemeClr val="accent1"/>
                  </a:solidFill>
                  <a:latin typeface="Consolas" panose="020B0609020204030204" pitchFamily="49" charset="0"/>
                  <a:cs typeface="Calibri" panose="020F0502020204030204" pitchFamily="34" charset="0"/>
                </a:rPr>
                <a:t>dedup</a:t>
              </a:r>
              <a:endPara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endParaRPr>
            </a:p>
          </p:txBody>
        </p:sp>
        <p:cxnSp>
          <p:nvCxnSpPr>
            <p:cNvPr id="35" name="Straight Connector 34"/>
            <p:cNvCxnSpPr>
              <a:stCxn id="32" idx="2"/>
              <a:endCxn id="6" idx="0"/>
            </p:cNvCxnSpPr>
            <p:nvPr/>
          </p:nvCxnSpPr>
          <p:spPr>
            <a:xfrm>
              <a:off x="6739385" y="3931303"/>
              <a:ext cx="6873" cy="220418"/>
            </a:xfrm>
            <a:prstGeom prst="line">
              <a:avLst/>
            </a:prstGeom>
            <a:ln w="19050">
              <a:solidFill>
                <a:schemeClr val="tx1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38" name="Picture 37"/>
            <p:cNvPicPr>
              <a:picLocks noChangeAspect="1"/>
            </p:cNvPicPr>
            <p:nvPr/>
          </p:nvPicPr>
          <p:blipFill rotWithShape="1">
            <a:blip r:embed="rId2"/>
            <a:srcRect l="30360" t="2025" r="16891" b="29632"/>
            <a:stretch/>
          </p:blipFill>
          <p:spPr>
            <a:xfrm>
              <a:off x="7183807" y="3621781"/>
              <a:ext cx="1695450" cy="409458"/>
            </a:xfrm>
            <a:prstGeom prst="rect">
              <a:avLst/>
            </a:prstGeom>
          </p:spPr>
        </p:pic>
      </p:grpSp>
      <p:pic>
        <p:nvPicPr>
          <p:cNvPr id="41" name="Picture 4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1703" y="1432646"/>
            <a:ext cx="496251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42" name="TextBox 41"/>
          <p:cNvSpPr txBox="1"/>
          <p:nvPr/>
        </p:nvSpPr>
        <p:spPr>
          <a:xfrm>
            <a:off x="6167908" y="1367227"/>
            <a:ext cx="2130020" cy="52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[Dong Deng et al: The Data Civilizer System.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CIDR 2017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49984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Wrangling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Wrangler Overview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Interactive data cleaning</a:t>
            </a:r>
            <a:r>
              <a:rPr lang="en-US" dirty="0"/>
              <a:t> via </a:t>
            </a:r>
            <a:br>
              <a:rPr lang="en-US" dirty="0"/>
            </a:br>
            <a:r>
              <a:rPr lang="en-US" dirty="0"/>
              <a:t>spreadsheet-like interfaces</a:t>
            </a:r>
          </a:p>
          <a:p>
            <a:pPr lvl="1"/>
            <a:r>
              <a:rPr lang="en-US" dirty="0"/>
              <a:t>Iterative structure inference,</a:t>
            </a:r>
            <a:br>
              <a:rPr lang="en-US" dirty="0"/>
            </a:br>
            <a:r>
              <a:rPr lang="en-US" dirty="0"/>
              <a:t>recommendations, and </a:t>
            </a:r>
            <a:br>
              <a:rPr lang="en-US" dirty="0"/>
            </a:br>
            <a:r>
              <a:rPr lang="en-US" dirty="0"/>
              <a:t>data transformations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Predictive interaction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(infer next steps from interaction)</a:t>
            </a:r>
          </a:p>
          <a:p>
            <a:pPr lvl="1"/>
            <a:endParaRPr lang="en-US" dirty="0"/>
          </a:p>
          <a:p>
            <a:r>
              <a:rPr lang="en-US" dirty="0"/>
              <a:t>Commercial/Free Tools</a:t>
            </a:r>
          </a:p>
          <a:p>
            <a:pPr lvl="1"/>
            <a:r>
              <a:rPr lang="en-US" b="1" dirty="0" err="1">
                <a:solidFill>
                  <a:schemeClr val="accent1"/>
                </a:solidFill>
              </a:rPr>
              <a:t>Trifacta</a:t>
            </a:r>
            <a:r>
              <a:rPr lang="en-US" dirty="0"/>
              <a:t> (from Data Wrangler)</a:t>
            </a:r>
          </a:p>
          <a:p>
            <a:pPr lvl="1"/>
            <a:r>
              <a:rPr lang="en-US" dirty="0"/>
              <a:t>Google Fusion Tables: semi-automatic</a:t>
            </a:r>
            <a:br>
              <a:rPr lang="en-US" dirty="0"/>
            </a:br>
            <a:r>
              <a:rPr lang="en-US" dirty="0"/>
              <a:t>resolution and deduplication (sunset Dec 2019)</a:t>
            </a:r>
          </a:p>
          <a:p>
            <a:pPr lvl="1"/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Cleaning and Fusion</a:t>
            </a:r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0958" y="1246919"/>
            <a:ext cx="496004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568" y="4223766"/>
            <a:ext cx="659497" cy="64350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122774" y="1195108"/>
            <a:ext cx="3195271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Vijayshankar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Raman, Joseph M.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Hellerstein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Potter's Wheel: An Interactive Data Cleaning System.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VLDB 2001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8767" y="2198896"/>
            <a:ext cx="49770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5379949" y="2042833"/>
            <a:ext cx="2938096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[Sean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Kandel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Andreas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Paepcke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Joseph M.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Hellerstein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Jeffrey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Heer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Wrangler: interactive visual specification of data transformation scripts.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CHI 2011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843870" y="4916749"/>
            <a:ext cx="1985806" cy="340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30959" y="3167171"/>
            <a:ext cx="49770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4" name="TextBox 13"/>
          <p:cNvSpPr txBox="1"/>
          <p:nvPr/>
        </p:nvSpPr>
        <p:spPr>
          <a:xfrm>
            <a:off x="5446624" y="3104531"/>
            <a:ext cx="2871421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[Jeffrey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Heer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Joseph M.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Hellerstein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Sean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Kandel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Predictive Interaction for Data Transformation.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CIDR 2015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54362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Wrangling,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err="1"/>
              <a:t>Trifacta</a:t>
            </a:r>
            <a:r>
              <a:rPr lang="en-US" dirty="0"/>
              <a:t> Smart Cleaning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Cleaning and Fusion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711" y="1885950"/>
            <a:ext cx="7379776" cy="434954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285662" y="937017"/>
            <a:ext cx="3171825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Credit: 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Alex Chan (Apr 2, 2019) 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https://www.trifacta.com/blog/trifacta-for-data-quality-introducing-smart-cleaning/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7796576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 Value Imputation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147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and Terminology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9817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Missing Value Imputation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Missing Value</a:t>
            </a:r>
          </a:p>
          <a:p>
            <a:pPr lvl="1"/>
            <a:r>
              <a:rPr lang="en-US" dirty="0"/>
              <a:t>Application context defines if 0 is missing value or not</a:t>
            </a:r>
          </a:p>
          <a:p>
            <a:pPr lvl="1"/>
            <a:r>
              <a:rPr lang="en-US" dirty="0"/>
              <a:t>If differences between 0 and missing values, use NA or </a:t>
            </a:r>
            <a:r>
              <a:rPr lang="en-US" dirty="0" err="1"/>
              <a:t>NaN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Could be a number outside the domain or symbol as ‘?’</a:t>
            </a:r>
          </a:p>
          <a:p>
            <a:pPr lvl="1"/>
            <a:endParaRPr lang="en-US" dirty="0"/>
          </a:p>
          <a:p>
            <a:r>
              <a:rPr lang="en-US" dirty="0"/>
              <a:t>Relationship to Data Cleaning</a:t>
            </a:r>
          </a:p>
          <a:p>
            <a:pPr lvl="1"/>
            <a:r>
              <a:rPr lang="en-US" dirty="0"/>
              <a:t>Missing value is error, need to generate </a:t>
            </a:r>
            <a:r>
              <a:rPr lang="en-US" b="1" dirty="0">
                <a:solidFill>
                  <a:srgbClr val="7889FB"/>
                </a:solidFill>
              </a:rPr>
              <a:t>data repair</a:t>
            </a:r>
          </a:p>
          <a:p>
            <a:pPr lvl="1"/>
            <a:r>
              <a:rPr lang="en-US" dirty="0"/>
              <a:t>Data imputation techniques can be used as </a:t>
            </a:r>
            <a:r>
              <a:rPr lang="en-US" b="1" dirty="0">
                <a:solidFill>
                  <a:srgbClr val="7889FB"/>
                </a:solidFill>
              </a:rPr>
              <a:t>outlier/anomaly detectors</a:t>
            </a:r>
          </a:p>
          <a:p>
            <a:pPr lvl="1"/>
            <a:endParaRPr lang="en-US" dirty="0"/>
          </a:p>
          <a:p>
            <a:r>
              <a:rPr lang="en-US" dirty="0"/>
              <a:t>Recap: Reasons</a:t>
            </a:r>
          </a:p>
          <a:p>
            <a:pPr lvl="1"/>
            <a:r>
              <a:rPr lang="en-US" b="1" dirty="0"/>
              <a:t>#1</a:t>
            </a:r>
            <a:r>
              <a:rPr lang="en-US" dirty="0"/>
              <a:t> </a:t>
            </a:r>
            <a:r>
              <a:rPr lang="en-US" b="1" dirty="0">
                <a:solidFill>
                  <a:schemeClr val="accent1"/>
                </a:solidFill>
              </a:rPr>
              <a:t>Heterogeneity of Data Sources</a:t>
            </a:r>
            <a:endParaRPr lang="en-US" sz="500" b="1" dirty="0">
              <a:solidFill>
                <a:schemeClr val="accent1"/>
              </a:solidFill>
            </a:endParaRPr>
          </a:p>
          <a:p>
            <a:pPr lvl="1"/>
            <a:r>
              <a:rPr lang="en-US" b="1" dirty="0"/>
              <a:t>#2</a:t>
            </a:r>
            <a:r>
              <a:rPr lang="en-US" dirty="0"/>
              <a:t> </a:t>
            </a:r>
            <a:r>
              <a:rPr lang="en-US" b="1" dirty="0">
                <a:solidFill>
                  <a:schemeClr val="accent1"/>
                </a:solidFill>
              </a:rPr>
              <a:t>Human Error</a:t>
            </a:r>
          </a:p>
          <a:p>
            <a:pPr lvl="1"/>
            <a:r>
              <a:rPr lang="en-US" b="1" dirty="0"/>
              <a:t>#3 </a:t>
            </a:r>
            <a:r>
              <a:rPr lang="en-US" b="1" dirty="0">
                <a:solidFill>
                  <a:schemeClr val="accent1"/>
                </a:solidFill>
              </a:rPr>
              <a:t>Measurement/Processing Errors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Missing Value Imputation</a:t>
            </a:r>
          </a:p>
        </p:txBody>
      </p:sp>
      <p:sp>
        <p:nvSpPr>
          <p:cNvPr id="5" name="Right Arrow 4"/>
          <p:cNvSpPr/>
          <p:nvPr/>
        </p:nvSpPr>
        <p:spPr>
          <a:xfrm>
            <a:off x="5142000" y="4671683"/>
            <a:ext cx="326229" cy="320865"/>
          </a:xfrm>
          <a:prstGeom prst="rightArrow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nsolas" panose="020B0609020204030204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701152" y="4392383"/>
            <a:ext cx="2983879" cy="120032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MCAR: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Missing Completely 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at Random</a:t>
            </a:r>
          </a:p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MAR: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Missing at Random</a:t>
            </a:r>
          </a:p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MNAR: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Missing Not at Random</a:t>
            </a:r>
          </a:p>
        </p:txBody>
      </p:sp>
    </p:spTree>
    <p:extLst>
      <p:ext uri="{BB962C8B-B14F-4D97-AF65-F5344CB8AC3E}">
        <p14:creationId xmlns:p14="http://schemas.microsoft.com/office/powerpoint/2010/main" val="3473250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Missing Value Imputation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Missing Completely at Random </a:t>
            </a:r>
          </a:p>
          <a:p>
            <a:pPr lvl="1"/>
            <a:r>
              <a:rPr lang="en-US" dirty="0"/>
              <a:t>Missing values are randomly distributed </a:t>
            </a:r>
            <a:br>
              <a:rPr lang="en-US" dirty="0"/>
            </a:br>
            <a:r>
              <a:rPr lang="en-US" dirty="0"/>
              <a:t>across all records (independent from </a:t>
            </a:r>
            <a:br>
              <a:rPr lang="en-US" dirty="0"/>
            </a:br>
            <a:r>
              <a:rPr lang="en-US" dirty="0"/>
              <a:t>recorded or missing values)</a:t>
            </a:r>
          </a:p>
          <a:p>
            <a:pPr lvl="1"/>
            <a:endParaRPr lang="en-US" sz="1000" dirty="0"/>
          </a:p>
          <a:p>
            <a:r>
              <a:rPr lang="en-US" dirty="0"/>
              <a:t>Missing at Random </a:t>
            </a:r>
          </a:p>
          <a:p>
            <a:pPr lvl="1"/>
            <a:r>
              <a:rPr lang="en-US" dirty="0"/>
              <a:t>Missing values are randomly distributed </a:t>
            </a:r>
            <a:br>
              <a:rPr lang="en-US" dirty="0"/>
            </a:br>
            <a:r>
              <a:rPr lang="en-US" dirty="0"/>
              <a:t>within one or more sub-groups of records</a:t>
            </a:r>
          </a:p>
          <a:p>
            <a:pPr lvl="1"/>
            <a:r>
              <a:rPr lang="en-US" dirty="0"/>
              <a:t>Missing values depend on the recorded but not </a:t>
            </a:r>
            <a:br>
              <a:rPr lang="en-US" dirty="0"/>
            </a:br>
            <a:r>
              <a:rPr lang="en-US" dirty="0"/>
              <a:t>on the missing values, and </a:t>
            </a:r>
            <a:r>
              <a:rPr lang="en-US" b="1" dirty="0">
                <a:solidFill>
                  <a:srgbClr val="7889FB"/>
                </a:solidFill>
              </a:rPr>
              <a:t>can be recovered</a:t>
            </a:r>
          </a:p>
          <a:p>
            <a:pPr lvl="1"/>
            <a:endParaRPr lang="en-US" sz="1000" dirty="0"/>
          </a:p>
          <a:p>
            <a:r>
              <a:rPr lang="en-US" dirty="0"/>
              <a:t>Not Missing at Random </a:t>
            </a:r>
          </a:p>
          <a:p>
            <a:pPr lvl="1"/>
            <a:r>
              <a:rPr lang="en-US" dirty="0"/>
              <a:t>Missing data depends on the missing </a:t>
            </a:r>
            <a:br>
              <a:rPr lang="en-US" dirty="0"/>
            </a:br>
            <a:r>
              <a:rPr lang="en-US" dirty="0"/>
              <a:t>values themselves</a:t>
            </a:r>
          </a:p>
          <a:p>
            <a:pPr lvl="1"/>
            <a:r>
              <a:rPr lang="en-US" dirty="0"/>
              <a:t>E.g., missing low salary, age, weight, etc.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Missing Value Imputation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5699196" y="1271356"/>
          <a:ext cx="2637734" cy="153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354">
                  <a:extLst>
                    <a:ext uri="{9D8B030D-6E8A-4147-A177-3AD203B41FA5}">
                      <a16:colId xmlns:a16="http://schemas.microsoft.com/office/drawing/2014/main" val="3822790428"/>
                    </a:ext>
                  </a:extLst>
                </a:gridCol>
                <a:gridCol w="1181609">
                  <a:extLst>
                    <a:ext uri="{9D8B030D-6E8A-4147-A177-3AD203B41FA5}">
                      <a16:colId xmlns:a16="http://schemas.microsoft.com/office/drawing/2014/main" val="394407483"/>
                    </a:ext>
                  </a:extLst>
                </a:gridCol>
                <a:gridCol w="966771">
                  <a:extLst>
                    <a:ext uri="{9D8B030D-6E8A-4147-A177-3AD203B41FA5}">
                      <a16:colId xmlns:a16="http://schemas.microsoft.com/office/drawing/2014/main" val="482060483"/>
                    </a:ext>
                  </a:extLst>
                </a:gridCol>
              </a:tblGrid>
              <a:tr h="190661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ID</a:t>
                      </a:r>
                    </a:p>
                  </a:txBody>
                  <a:tcPr marT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Position</a:t>
                      </a:r>
                    </a:p>
                  </a:txBody>
                  <a:tcPr marT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Salary ($)</a:t>
                      </a:r>
                    </a:p>
                  </a:txBody>
                  <a:tcPr marT="0"/>
                </a:tc>
                <a:extLst>
                  <a:ext uri="{0D108BD9-81ED-4DB2-BD59-A6C34878D82A}">
                    <a16:rowId xmlns:a16="http://schemas.microsoft.com/office/drawing/2014/main" val="3794082471"/>
                  </a:ext>
                </a:extLst>
              </a:tr>
              <a:tr h="19066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Manager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null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04259339"/>
                  </a:ext>
                </a:extLst>
              </a:tr>
              <a:tr h="19066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Secretary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2200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356800301"/>
                  </a:ext>
                </a:extLst>
              </a:tr>
              <a:tr h="19066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Manager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3600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916212357"/>
                  </a:ext>
                </a:extLst>
              </a:tr>
              <a:tr h="19066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Technician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null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515764339"/>
                  </a:ext>
                </a:extLst>
              </a:tr>
              <a:tr h="19066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Technician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2500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723124247"/>
                  </a:ext>
                </a:extLst>
              </a:tr>
              <a:tr h="19066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Secretary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null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823375897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6280222" y="2954790"/>
          <a:ext cx="2637732" cy="153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354">
                  <a:extLst>
                    <a:ext uri="{9D8B030D-6E8A-4147-A177-3AD203B41FA5}">
                      <a16:colId xmlns:a16="http://schemas.microsoft.com/office/drawing/2014/main" val="3822790428"/>
                    </a:ext>
                  </a:extLst>
                </a:gridCol>
                <a:gridCol w="1181608">
                  <a:extLst>
                    <a:ext uri="{9D8B030D-6E8A-4147-A177-3AD203B41FA5}">
                      <a16:colId xmlns:a16="http://schemas.microsoft.com/office/drawing/2014/main" val="394407483"/>
                    </a:ext>
                  </a:extLst>
                </a:gridCol>
                <a:gridCol w="966770">
                  <a:extLst>
                    <a:ext uri="{9D8B030D-6E8A-4147-A177-3AD203B41FA5}">
                      <a16:colId xmlns:a16="http://schemas.microsoft.com/office/drawing/2014/main" val="482060483"/>
                    </a:ext>
                  </a:extLst>
                </a:gridCol>
              </a:tblGrid>
              <a:tr h="190661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ID</a:t>
                      </a:r>
                    </a:p>
                  </a:txBody>
                  <a:tcPr marT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Position</a:t>
                      </a:r>
                    </a:p>
                  </a:txBody>
                  <a:tcPr marT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Salary ($)</a:t>
                      </a:r>
                    </a:p>
                  </a:txBody>
                  <a:tcPr marT="0"/>
                </a:tc>
                <a:extLst>
                  <a:ext uri="{0D108BD9-81ED-4DB2-BD59-A6C34878D82A}">
                    <a16:rowId xmlns:a16="http://schemas.microsoft.com/office/drawing/2014/main" val="3794082471"/>
                  </a:ext>
                </a:extLst>
              </a:tr>
              <a:tr h="19066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Manager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3500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04259339"/>
                  </a:ext>
                </a:extLst>
              </a:tr>
              <a:tr h="19066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Secretary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2200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356800301"/>
                  </a:ext>
                </a:extLst>
              </a:tr>
              <a:tr h="19066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Manager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3600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916212357"/>
                  </a:ext>
                </a:extLst>
              </a:tr>
              <a:tr h="19066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Technician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null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515764339"/>
                  </a:ext>
                </a:extLst>
              </a:tr>
              <a:tr h="19066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Technician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null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723124247"/>
                  </a:ext>
                </a:extLst>
              </a:tr>
              <a:tr h="19066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Secretary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2000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823375897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6280222" y="4653761"/>
          <a:ext cx="2637732" cy="153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354">
                  <a:extLst>
                    <a:ext uri="{9D8B030D-6E8A-4147-A177-3AD203B41FA5}">
                      <a16:colId xmlns:a16="http://schemas.microsoft.com/office/drawing/2014/main" val="3822790428"/>
                    </a:ext>
                  </a:extLst>
                </a:gridCol>
                <a:gridCol w="1181608">
                  <a:extLst>
                    <a:ext uri="{9D8B030D-6E8A-4147-A177-3AD203B41FA5}">
                      <a16:colId xmlns:a16="http://schemas.microsoft.com/office/drawing/2014/main" val="394407483"/>
                    </a:ext>
                  </a:extLst>
                </a:gridCol>
                <a:gridCol w="966770">
                  <a:extLst>
                    <a:ext uri="{9D8B030D-6E8A-4147-A177-3AD203B41FA5}">
                      <a16:colId xmlns:a16="http://schemas.microsoft.com/office/drawing/2014/main" val="482060483"/>
                    </a:ext>
                  </a:extLst>
                </a:gridCol>
              </a:tblGrid>
              <a:tr h="190661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ID</a:t>
                      </a:r>
                    </a:p>
                  </a:txBody>
                  <a:tcPr marT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Position</a:t>
                      </a:r>
                    </a:p>
                  </a:txBody>
                  <a:tcPr marT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Salary ($)</a:t>
                      </a:r>
                    </a:p>
                  </a:txBody>
                  <a:tcPr marT="0"/>
                </a:tc>
                <a:extLst>
                  <a:ext uri="{0D108BD9-81ED-4DB2-BD59-A6C34878D82A}">
                    <a16:rowId xmlns:a16="http://schemas.microsoft.com/office/drawing/2014/main" val="3794082471"/>
                  </a:ext>
                </a:extLst>
              </a:tr>
              <a:tr h="19066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Manager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3500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04259339"/>
                  </a:ext>
                </a:extLst>
              </a:tr>
              <a:tr h="19066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Secretary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null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356800301"/>
                  </a:ext>
                </a:extLst>
              </a:tr>
              <a:tr h="19066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Manager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3600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916212357"/>
                  </a:ext>
                </a:extLst>
              </a:tr>
              <a:tr h="19066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Technician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null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515764339"/>
                  </a:ext>
                </a:extLst>
              </a:tr>
              <a:tr h="19066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Technician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2500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723124247"/>
                  </a:ext>
                </a:extLst>
              </a:tr>
              <a:tr h="19066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Secretary</a:t>
                      </a:r>
                    </a:p>
                  </a:txBody>
                  <a:tcPr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null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823375897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953312" y="6187926"/>
            <a:ext cx="964642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&lt;= 2400</a:t>
            </a:r>
            <a:br>
              <a:rPr lang="en-US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missing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77224" y="1457325"/>
            <a:ext cx="739775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(3500)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277224" y="2085975"/>
            <a:ext cx="739775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(2400)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277224" y="2505075"/>
            <a:ext cx="739775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(2000)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800" y="5962091"/>
            <a:ext cx="496005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1543050" y="5904941"/>
            <a:ext cx="4133850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Abdulhakim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Ali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Qahtan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Ahmed K.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Elmagarmid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Raul Castro Fernandez,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Mourad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Ouzzani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Nan Tang: FAHES: A Robust </a:t>
            </a:r>
            <a:r>
              <a:rPr lang="en-US" sz="14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Disguised Missing Values 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Detector.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KDD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116875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Missing Value Imputation,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Value Imputation </a:t>
            </a:r>
            <a:r>
              <a:rPr lang="en-US" b="0" dirty="0"/>
              <a:t>(for MCAR)</a:t>
            </a:r>
          </a:p>
          <a:p>
            <a:pPr lvl="1"/>
            <a:r>
              <a:rPr lang="en-US" b="1" dirty="0"/>
              <a:t>General-purpose:</a:t>
            </a:r>
            <a:r>
              <a:rPr lang="en-US" dirty="0"/>
              <a:t> </a:t>
            </a:r>
            <a:r>
              <a:rPr lang="en-US" b="1" dirty="0">
                <a:solidFill>
                  <a:srgbClr val="7889FB"/>
                </a:solidFill>
              </a:rPr>
              <a:t>replace</a:t>
            </a:r>
            <a:r>
              <a:rPr lang="en-US" dirty="0"/>
              <a:t> by user-specified </a:t>
            </a:r>
            <a:r>
              <a:rPr lang="en-US" dirty="0">
                <a:solidFill>
                  <a:schemeClr val="tx1"/>
                </a:solidFill>
              </a:rPr>
              <a:t>constant,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or </a:t>
            </a:r>
            <a:r>
              <a:rPr lang="en-US" b="1" dirty="0">
                <a:solidFill>
                  <a:srgbClr val="7889FB"/>
                </a:solidFill>
              </a:rPr>
              <a:t>drop records, </a:t>
            </a:r>
            <a:r>
              <a:rPr lang="en-US" dirty="0">
                <a:solidFill>
                  <a:schemeClr val="tx1"/>
                </a:solidFill>
              </a:rPr>
              <a:t>or</a:t>
            </a:r>
            <a:r>
              <a:rPr lang="en-US" b="1" dirty="0">
                <a:solidFill>
                  <a:srgbClr val="7889FB"/>
                </a:solidFill>
              </a:rPr>
              <a:t> one-hot encode </a:t>
            </a:r>
            <a:r>
              <a:rPr lang="en-US" dirty="0">
                <a:solidFill>
                  <a:schemeClr val="tx1"/>
                </a:solidFill>
              </a:rPr>
              <a:t>as separate column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Continuous variables:</a:t>
            </a:r>
            <a:r>
              <a:rPr lang="en-US" dirty="0"/>
              <a:t> replace by </a:t>
            </a:r>
            <a:r>
              <a:rPr lang="en-US" b="1" dirty="0">
                <a:solidFill>
                  <a:srgbClr val="7889FB"/>
                </a:solidFill>
              </a:rPr>
              <a:t>mean, median</a:t>
            </a:r>
            <a:r>
              <a:rPr lang="en-US" dirty="0"/>
              <a:t> 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Categorical variables:</a:t>
            </a:r>
            <a:r>
              <a:rPr lang="en-US" dirty="0"/>
              <a:t> replace by </a:t>
            </a:r>
            <a:r>
              <a:rPr lang="en-US" b="1" dirty="0">
                <a:solidFill>
                  <a:srgbClr val="7889FB"/>
                </a:solidFill>
              </a:rPr>
              <a:t>mode</a:t>
            </a:r>
            <a:r>
              <a:rPr lang="en-US" dirty="0"/>
              <a:t> (most frequent category)</a:t>
            </a:r>
          </a:p>
          <a:p>
            <a:pPr lvl="1"/>
            <a:endParaRPr lang="en-US" dirty="0"/>
          </a:p>
          <a:p>
            <a:r>
              <a:rPr lang="en-US" dirty="0"/>
              <a:t>Iterative Algorithms </a:t>
            </a:r>
            <a:r>
              <a:rPr lang="en-US" b="0" dirty="0"/>
              <a:t>(</a:t>
            </a:r>
            <a:r>
              <a:rPr lang="en-US" dirty="0">
                <a:solidFill>
                  <a:srgbClr val="7889FB"/>
                </a:solidFill>
              </a:rPr>
              <a:t>chained-equation imputation </a:t>
            </a:r>
            <a:r>
              <a:rPr lang="en-US" b="0" dirty="0"/>
              <a:t>for MAR)</a:t>
            </a:r>
          </a:p>
          <a:p>
            <a:pPr lvl="1"/>
            <a:r>
              <a:rPr lang="en-US" dirty="0"/>
              <a:t>Train ML model on available data to predict missing information</a:t>
            </a:r>
          </a:p>
          <a:p>
            <a:pPr lvl="2"/>
            <a:r>
              <a:rPr lang="en-US" dirty="0"/>
              <a:t>Initialize with basic imputation (e.g., mean)</a:t>
            </a:r>
          </a:p>
          <a:p>
            <a:pPr lvl="2"/>
            <a:r>
              <a:rPr lang="en-US" dirty="0"/>
              <a:t>One dirty variable at a time</a:t>
            </a:r>
          </a:p>
          <a:p>
            <a:pPr lvl="2"/>
            <a:r>
              <a:rPr lang="en-US" dirty="0"/>
              <a:t>Feature k </a:t>
            </a:r>
            <a:r>
              <a:rPr lang="en-AT" dirty="0">
                <a:sym typeface="Wingdings" panose="05000000000000000000" pitchFamily="2" charset="2"/>
              </a:rPr>
              <a:t></a:t>
            </a:r>
            <a:r>
              <a:rPr lang="en-US" dirty="0">
                <a:sym typeface="Wingdings" panose="05000000000000000000" pitchFamily="2" charset="2"/>
              </a:rPr>
              <a:t> label, split data into 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training: observed / scoring: missing</a:t>
            </a:r>
            <a:endParaRPr lang="en-US" dirty="0"/>
          </a:p>
          <a:p>
            <a:pPr lvl="2"/>
            <a:r>
              <a:rPr lang="en-US" dirty="0">
                <a:sym typeface="Wingdings" panose="05000000000000000000" pitchFamily="2" charset="2"/>
              </a:rPr>
              <a:t>Types: categorical  classification, 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continuous  regression</a:t>
            </a:r>
            <a:endParaRPr lang="en-US" dirty="0"/>
          </a:p>
          <a:p>
            <a:pPr lvl="1"/>
            <a:r>
              <a:rPr lang="en-US" dirty="0"/>
              <a:t>Noise reduction: train models over feature subsets + averaging </a:t>
            </a:r>
          </a:p>
          <a:p>
            <a:pPr lvl="1"/>
            <a:endParaRPr lang="en-US" sz="7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Missing Value Imputation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5802" y="4382101"/>
            <a:ext cx="453154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5743575" y="4117366"/>
            <a:ext cx="2428876" cy="116955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[Stef van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Buuren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Karin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Groothuis-Oudshoorn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mice: Multivariate Imputation by Chained Equations in R, </a:t>
            </a:r>
            <a:b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J. of Stat. Software 2011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876506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Missing Value Imputation,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784" y="1311256"/>
            <a:ext cx="8196170" cy="1003524"/>
          </a:xfrm>
        </p:spPr>
        <p:txBody>
          <a:bodyPr/>
          <a:lstStyle/>
          <a:p>
            <a:r>
              <a:rPr lang="en-US" dirty="0"/>
              <a:t>MICE example</a:t>
            </a:r>
          </a:p>
          <a:p>
            <a:pPr lvl="1"/>
            <a:r>
              <a:rPr lang="en-US" dirty="0"/>
              <a:t>Initialization: fill in the missing values with column mean (w/ or w/o NAs)</a:t>
            </a:r>
          </a:p>
          <a:p>
            <a:pPr lvl="1"/>
            <a:r>
              <a:rPr lang="en-US" dirty="0"/>
              <a:t>Iterations: each column per iteration</a:t>
            </a:r>
          </a:p>
          <a:p>
            <a:pPr lvl="1"/>
            <a:endParaRPr lang="en-US" sz="7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Missing Value Imputation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1203428" y="2524760"/>
          <a:ext cx="2748810" cy="15087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549762">
                  <a:extLst>
                    <a:ext uri="{9D8B030D-6E8A-4147-A177-3AD203B41FA5}">
                      <a16:colId xmlns:a16="http://schemas.microsoft.com/office/drawing/2014/main" val="3288330434"/>
                    </a:ext>
                  </a:extLst>
                </a:gridCol>
                <a:gridCol w="549762">
                  <a:extLst>
                    <a:ext uri="{9D8B030D-6E8A-4147-A177-3AD203B41FA5}">
                      <a16:colId xmlns:a16="http://schemas.microsoft.com/office/drawing/2014/main" val="3074821869"/>
                    </a:ext>
                  </a:extLst>
                </a:gridCol>
                <a:gridCol w="549762">
                  <a:extLst>
                    <a:ext uri="{9D8B030D-6E8A-4147-A177-3AD203B41FA5}">
                      <a16:colId xmlns:a16="http://schemas.microsoft.com/office/drawing/2014/main" val="2856234887"/>
                    </a:ext>
                  </a:extLst>
                </a:gridCol>
                <a:gridCol w="549762">
                  <a:extLst>
                    <a:ext uri="{9D8B030D-6E8A-4147-A177-3AD203B41FA5}">
                      <a16:colId xmlns:a16="http://schemas.microsoft.com/office/drawing/2014/main" val="1671985997"/>
                    </a:ext>
                  </a:extLst>
                </a:gridCol>
                <a:gridCol w="549762">
                  <a:extLst>
                    <a:ext uri="{9D8B030D-6E8A-4147-A177-3AD203B41FA5}">
                      <a16:colId xmlns:a16="http://schemas.microsoft.com/office/drawing/2014/main" val="2824063259"/>
                    </a:ext>
                  </a:extLst>
                </a:gridCol>
              </a:tblGrid>
              <a:tr h="2328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5430548"/>
                  </a:ext>
                </a:extLst>
              </a:tr>
              <a:tr h="2328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12868270"/>
                  </a:ext>
                </a:extLst>
              </a:tr>
              <a:tr h="2328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07884188"/>
                  </a:ext>
                </a:extLst>
              </a:tr>
              <a:tr h="2328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17796546"/>
                  </a:ext>
                </a:extLst>
              </a:tr>
              <a:tr h="2328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64361408"/>
                  </a:ext>
                </a:extLst>
              </a:tr>
              <a:tr h="232897">
                <a:tc>
                  <a:txBody>
                    <a:bodyPr/>
                    <a:lstStyle/>
                    <a:p>
                      <a:pPr algn="ctr" rtl="1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089521579"/>
                  </a:ext>
                </a:extLst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/>
        </p:nvGraphicFramePr>
        <p:xfrm>
          <a:off x="4444468" y="2524760"/>
          <a:ext cx="2728490" cy="15087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545698">
                  <a:extLst>
                    <a:ext uri="{9D8B030D-6E8A-4147-A177-3AD203B41FA5}">
                      <a16:colId xmlns:a16="http://schemas.microsoft.com/office/drawing/2014/main" val="3288330434"/>
                    </a:ext>
                  </a:extLst>
                </a:gridCol>
                <a:gridCol w="545698">
                  <a:extLst>
                    <a:ext uri="{9D8B030D-6E8A-4147-A177-3AD203B41FA5}">
                      <a16:colId xmlns:a16="http://schemas.microsoft.com/office/drawing/2014/main" val="3074821869"/>
                    </a:ext>
                  </a:extLst>
                </a:gridCol>
                <a:gridCol w="545698">
                  <a:extLst>
                    <a:ext uri="{9D8B030D-6E8A-4147-A177-3AD203B41FA5}">
                      <a16:colId xmlns:a16="http://schemas.microsoft.com/office/drawing/2014/main" val="2856234887"/>
                    </a:ext>
                  </a:extLst>
                </a:gridCol>
                <a:gridCol w="545698">
                  <a:extLst>
                    <a:ext uri="{9D8B030D-6E8A-4147-A177-3AD203B41FA5}">
                      <a16:colId xmlns:a16="http://schemas.microsoft.com/office/drawing/2014/main" val="1671985997"/>
                    </a:ext>
                  </a:extLst>
                </a:gridCol>
                <a:gridCol w="545698">
                  <a:extLst>
                    <a:ext uri="{9D8B030D-6E8A-4147-A177-3AD203B41FA5}">
                      <a16:colId xmlns:a16="http://schemas.microsoft.com/office/drawing/2014/main" val="2824063259"/>
                    </a:ext>
                  </a:extLst>
                </a:gridCol>
              </a:tblGrid>
              <a:tr h="2514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5430548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12868270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07884188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7889FB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17796546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7889FB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0.8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64361408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 rtl="1" fontAlgn="b"/>
                      <a:r>
                        <a:rPr lang="en-US" sz="1600" b="0" i="0" u="none" strike="noStrike" dirty="0">
                          <a:solidFill>
                            <a:srgbClr val="7889FB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1.2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089521579"/>
                  </a:ext>
                </a:extLst>
              </a:tr>
            </a:tbl>
          </a:graphicData>
        </a:graphic>
      </p:graphicFrame>
      <p:graphicFrame>
        <p:nvGraphicFramePr>
          <p:cNvPr id="20" name="Table 19"/>
          <p:cNvGraphicFramePr>
            <a:graphicFrameLocks noGrp="1"/>
          </p:cNvGraphicFramePr>
          <p:nvPr/>
        </p:nvGraphicFramePr>
        <p:xfrm>
          <a:off x="1203428" y="4667114"/>
          <a:ext cx="2728490" cy="15087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545698">
                  <a:extLst>
                    <a:ext uri="{9D8B030D-6E8A-4147-A177-3AD203B41FA5}">
                      <a16:colId xmlns:a16="http://schemas.microsoft.com/office/drawing/2014/main" val="3288330434"/>
                    </a:ext>
                  </a:extLst>
                </a:gridCol>
                <a:gridCol w="545698">
                  <a:extLst>
                    <a:ext uri="{9D8B030D-6E8A-4147-A177-3AD203B41FA5}">
                      <a16:colId xmlns:a16="http://schemas.microsoft.com/office/drawing/2014/main" val="3074821869"/>
                    </a:ext>
                  </a:extLst>
                </a:gridCol>
                <a:gridCol w="545698">
                  <a:extLst>
                    <a:ext uri="{9D8B030D-6E8A-4147-A177-3AD203B41FA5}">
                      <a16:colId xmlns:a16="http://schemas.microsoft.com/office/drawing/2014/main" val="2856234887"/>
                    </a:ext>
                  </a:extLst>
                </a:gridCol>
                <a:gridCol w="545698">
                  <a:extLst>
                    <a:ext uri="{9D8B030D-6E8A-4147-A177-3AD203B41FA5}">
                      <a16:colId xmlns:a16="http://schemas.microsoft.com/office/drawing/2014/main" val="1671985997"/>
                    </a:ext>
                  </a:extLst>
                </a:gridCol>
                <a:gridCol w="545698">
                  <a:extLst>
                    <a:ext uri="{9D8B030D-6E8A-4147-A177-3AD203B41FA5}">
                      <a16:colId xmlns:a16="http://schemas.microsoft.com/office/drawing/2014/main" val="2824063259"/>
                    </a:ext>
                  </a:extLst>
                </a:gridCol>
              </a:tblGrid>
              <a:tr h="2514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5430548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12868270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07884188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7889FB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17796546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7889FB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0.8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64361408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 rtl="1" fontAlgn="b"/>
                      <a:r>
                        <a:rPr lang="en-US" sz="1600" b="0" i="0" u="none" strike="noStrike" dirty="0">
                          <a:solidFill>
                            <a:srgbClr val="7889FB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1.2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089521579"/>
                  </a:ext>
                </a:extLst>
              </a:tr>
            </a:tbl>
          </a:graphicData>
        </a:graphic>
      </p:graphicFrame>
      <p:sp>
        <p:nvSpPr>
          <p:cNvPr id="21" name="Rectangle 20"/>
          <p:cNvSpPr/>
          <p:nvPr/>
        </p:nvSpPr>
        <p:spPr>
          <a:xfrm>
            <a:off x="1203428" y="4667114"/>
            <a:ext cx="564412" cy="1508760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767840" y="4667114"/>
            <a:ext cx="2164078" cy="1508760"/>
          </a:xfrm>
          <a:prstGeom prst="rect">
            <a:avLst/>
          </a:prstGeom>
          <a:noFill/>
          <a:ln w="28575">
            <a:solidFill>
              <a:srgbClr val="7889FB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3" name="Table 22"/>
          <p:cNvGraphicFramePr>
            <a:graphicFrameLocks noGrp="1"/>
          </p:cNvGraphicFramePr>
          <p:nvPr/>
        </p:nvGraphicFramePr>
        <p:xfrm>
          <a:off x="4444468" y="4671811"/>
          <a:ext cx="2728490" cy="15087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545698">
                  <a:extLst>
                    <a:ext uri="{9D8B030D-6E8A-4147-A177-3AD203B41FA5}">
                      <a16:colId xmlns:a16="http://schemas.microsoft.com/office/drawing/2014/main" val="3288330434"/>
                    </a:ext>
                  </a:extLst>
                </a:gridCol>
                <a:gridCol w="545698">
                  <a:extLst>
                    <a:ext uri="{9D8B030D-6E8A-4147-A177-3AD203B41FA5}">
                      <a16:colId xmlns:a16="http://schemas.microsoft.com/office/drawing/2014/main" val="3074821869"/>
                    </a:ext>
                  </a:extLst>
                </a:gridCol>
                <a:gridCol w="545698">
                  <a:extLst>
                    <a:ext uri="{9D8B030D-6E8A-4147-A177-3AD203B41FA5}">
                      <a16:colId xmlns:a16="http://schemas.microsoft.com/office/drawing/2014/main" val="2856234887"/>
                    </a:ext>
                  </a:extLst>
                </a:gridCol>
                <a:gridCol w="545698">
                  <a:extLst>
                    <a:ext uri="{9D8B030D-6E8A-4147-A177-3AD203B41FA5}">
                      <a16:colId xmlns:a16="http://schemas.microsoft.com/office/drawing/2014/main" val="1671985997"/>
                    </a:ext>
                  </a:extLst>
                </a:gridCol>
                <a:gridCol w="545698">
                  <a:extLst>
                    <a:ext uri="{9D8B030D-6E8A-4147-A177-3AD203B41FA5}">
                      <a16:colId xmlns:a16="http://schemas.microsoft.com/office/drawing/2014/main" val="2824063259"/>
                    </a:ext>
                  </a:extLst>
                </a:gridCol>
              </a:tblGrid>
              <a:tr h="2514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5430548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12868270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07884188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7889FB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17796546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7889FB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0.8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64361408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 rtl="1" fontAlgn="b"/>
                      <a:r>
                        <a:rPr lang="en-US" sz="1600" b="0" i="0" u="none" strike="noStrike" dirty="0">
                          <a:solidFill>
                            <a:srgbClr val="F70146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?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089521579"/>
                  </a:ext>
                </a:extLst>
              </a:tr>
            </a:tbl>
          </a:graphicData>
        </a:graphic>
      </p:graphicFrame>
      <p:sp>
        <p:nvSpPr>
          <p:cNvPr id="24" name="Rectangle 23"/>
          <p:cNvSpPr/>
          <p:nvPr/>
        </p:nvSpPr>
        <p:spPr>
          <a:xfrm>
            <a:off x="4435370" y="4688024"/>
            <a:ext cx="564412" cy="1248500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999782" y="4681970"/>
            <a:ext cx="2164078" cy="1254553"/>
          </a:xfrm>
          <a:prstGeom prst="rect">
            <a:avLst/>
          </a:prstGeom>
          <a:noFill/>
          <a:ln w="28575">
            <a:solidFill>
              <a:srgbClr val="7889FB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4999782" y="5936524"/>
            <a:ext cx="2173176" cy="244047"/>
          </a:xfrm>
          <a:prstGeom prst="rect">
            <a:avLst/>
          </a:prstGeom>
          <a:noFill/>
          <a:ln w="28575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5747753" y="4102343"/>
            <a:ext cx="813862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train(x)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389118" y="4108712"/>
            <a:ext cx="813862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train(y)</a:t>
            </a: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6081821" y="4441195"/>
            <a:ext cx="0" cy="15187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4700061" y="4431035"/>
            <a:ext cx="0" cy="15187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7596873" y="5884041"/>
            <a:ext cx="813862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test(x)</a:t>
            </a:r>
          </a:p>
        </p:txBody>
      </p:sp>
      <p:cxnSp>
        <p:nvCxnSpPr>
          <p:cNvPr id="33" name="Straight Arrow Connector 32"/>
          <p:cNvCxnSpPr/>
          <p:nvPr/>
        </p:nvCxnSpPr>
        <p:spPr>
          <a:xfrm flipH="1">
            <a:off x="7372141" y="6086591"/>
            <a:ext cx="217379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5089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4" grpId="0" animBg="1"/>
      <p:bldP spid="25" grpId="0" animBg="1"/>
      <p:bldP spid="26" grpId="0" animBg="1"/>
      <p:bldP spid="27" grpId="0"/>
      <p:bldP spid="28" grpId="0"/>
      <p:bldP spid="3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DNN Based MV Imputation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DataWig</a:t>
            </a:r>
            <a:endParaRPr lang="en-US" dirty="0"/>
          </a:p>
          <a:p>
            <a:pPr lvl="1"/>
            <a:r>
              <a:rPr lang="en-US" dirty="0"/>
              <a:t>Missing values imputation for heterogeneous data including unstructured text</a:t>
            </a:r>
          </a:p>
          <a:p>
            <a:pPr lvl="1"/>
            <a:endParaRPr lang="en-US" dirty="0"/>
          </a:p>
          <a:p>
            <a:pPr lvl="1"/>
            <a:endParaRPr lang="en-US" sz="7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Missing Value Imputation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4741" y="2072726"/>
            <a:ext cx="4793213" cy="40965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725" y="2288671"/>
            <a:ext cx="3402957" cy="149313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784" y="3997751"/>
            <a:ext cx="2964927" cy="16978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0573" y="748168"/>
            <a:ext cx="489560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9" name="TextBox 18"/>
          <p:cNvSpPr txBox="1"/>
          <p:nvPr/>
        </p:nvSpPr>
        <p:spPr>
          <a:xfrm>
            <a:off x="5805420" y="688490"/>
            <a:ext cx="2485003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[Felix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Bießmann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et al: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DataWig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Missing Value Imputation for Tables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, J. of ML Research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165295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Planning w/ MV Imputation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Dynamic Imputation</a:t>
            </a:r>
          </a:p>
          <a:p>
            <a:pPr lvl="1"/>
            <a:r>
              <a:rPr lang="en-US" dirty="0"/>
              <a:t>Data exploration w/ on-the-fly imputation</a:t>
            </a:r>
          </a:p>
          <a:p>
            <a:pPr lvl="1"/>
            <a:r>
              <a:rPr lang="en-US" dirty="0"/>
              <a:t>Optimal placement of </a:t>
            </a:r>
            <a:r>
              <a:rPr lang="en-US" b="1" dirty="0">
                <a:solidFill>
                  <a:schemeClr val="accent1"/>
                </a:solidFill>
              </a:rPr>
              <a:t>drop </a:t>
            </a:r>
            <a:r>
              <a:rPr lang="el-GR" b="1" dirty="0">
                <a:solidFill>
                  <a:schemeClr val="accent1"/>
                </a:solidFill>
              </a:rPr>
              <a:t>δ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dirty="0"/>
              <a:t>and </a:t>
            </a:r>
            <a:r>
              <a:rPr lang="en-US" b="1" dirty="0">
                <a:solidFill>
                  <a:schemeClr val="accent1"/>
                </a:solidFill>
              </a:rPr>
              <a:t>impute </a:t>
            </a:r>
            <a:r>
              <a:rPr lang="el-GR" b="1" dirty="0">
                <a:solidFill>
                  <a:schemeClr val="accent1"/>
                </a:solidFill>
              </a:rPr>
              <a:t>μ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en-US" dirty="0"/>
              <a:t>(</a:t>
            </a:r>
            <a:r>
              <a:rPr lang="en-US" b="1" dirty="0">
                <a:solidFill>
                  <a:schemeClr val="accent1"/>
                </a:solidFill>
              </a:rPr>
              <a:t>chained-equation imputation </a:t>
            </a:r>
            <a:r>
              <a:rPr lang="en-US" dirty="0"/>
              <a:t>via decision trees)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Multi-objective optimization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Missing Value Imputation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0472" y="1486557"/>
            <a:ext cx="49770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5817994" y="1345880"/>
            <a:ext cx="2441750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[Jose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Cambronero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John K.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Feser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Micah Smith, Samuel Madden:</a:t>
            </a:r>
          </a:p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Query Optimization for Dynamic Imputation.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2017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180" y="3121149"/>
            <a:ext cx="3352576" cy="33469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7003" y="3433889"/>
            <a:ext cx="3159622" cy="303418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21784" y="3534156"/>
            <a:ext cx="1009650" cy="92333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Quality Optimized</a:t>
            </a:r>
          </a:p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Plan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979459" y="3534156"/>
            <a:ext cx="1009650" cy="92333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Perf Optimized</a:t>
            </a:r>
          </a:p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Plan</a:t>
            </a:r>
          </a:p>
        </p:txBody>
      </p:sp>
    </p:spTree>
    <p:extLst>
      <p:ext uri="{BB962C8B-B14F-4D97-AF65-F5344CB8AC3E}">
        <p14:creationId xmlns:p14="http://schemas.microsoft.com/office/powerpoint/2010/main" val="2202565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288971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XGBoost’s</a:t>
            </a:r>
            <a:r>
              <a:rPr lang="en-US" dirty="0"/>
              <a:t> Sparsity-aware Split Finding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  <a:p>
            <a:pPr lvl="1"/>
            <a:r>
              <a:rPr lang="en-US" dirty="0"/>
              <a:t>Missing values</a:t>
            </a:r>
          </a:p>
          <a:p>
            <a:pPr lvl="1"/>
            <a:r>
              <a:rPr lang="en-US" dirty="0"/>
              <a:t>Sparsity in general </a:t>
            </a:r>
            <a:br>
              <a:rPr lang="en-US" dirty="0"/>
            </a:br>
            <a:r>
              <a:rPr lang="en-US" dirty="0"/>
              <a:t>(zero values, one-hot encoding)</a:t>
            </a:r>
          </a:p>
          <a:p>
            <a:pPr lvl="1"/>
            <a:endParaRPr lang="en-US" dirty="0"/>
          </a:p>
          <a:p>
            <a:r>
              <a:rPr lang="en-US" dirty="0" err="1"/>
              <a:t>XGBoost</a:t>
            </a:r>
            <a:endParaRPr lang="en-US" dirty="0"/>
          </a:p>
          <a:p>
            <a:pPr lvl="1"/>
            <a:r>
              <a:rPr lang="en-US" dirty="0"/>
              <a:t>Implementation of gradient </a:t>
            </a:r>
            <a:br>
              <a:rPr lang="en-US" dirty="0"/>
            </a:br>
            <a:r>
              <a:rPr lang="en-US" dirty="0"/>
              <a:t>boosted decision trees</a:t>
            </a:r>
          </a:p>
          <a:p>
            <a:pPr lvl="1"/>
            <a:r>
              <a:rPr lang="en-US" dirty="0"/>
              <a:t>Multi-threaded, cache-conscious </a:t>
            </a:r>
          </a:p>
          <a:p>
            <a:pPr lvl="1"/>
            <a:endParaRPr lang="en-US" dirty="0"/>
          </a:p>
          <a:p>
            <a:r>
              <a:rPr lang="en-US" dirty="0"/>
              <a:t>Sparsity-aware Split Finding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Handles the missing values by </a:t>
            </a:r>
            <a:br>
              <a:rPr lang="en-US" dirty="0"/>
            </a:br>
            <a:r>
              <a:rPr lang="en-US" b="1" dirty="0">
                <a:solidFill>
                  <a:schemeClr val="accent1"/>
                </a:solidFill>
              </a:rPr>
              <a:t>default paths</a:t>
            </a:r>
            <a:r>
              <a:rPr lang="en-US" dirty="0"/>
              <a:t> (learned from data)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An example will be classified into the </a:t>
            </a:r>
            <a:br>
              <a:rPr lang="en-US" dirty="0"/>
            </a:br>
            <a:r>
              <a:rPr lang="en-US" dirty="0"/>
              <a:t>default direction when the feature </a:t>
            </a:r>
            <a:br>
              <a:rPr lang="en-US" dirty="0"/>
            </a:br>
            <a:r>
              <a:rPr lang="en-US" dirty="0"/>
              <a:t>needed for the split is missing</a:t>
            </a:r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Missing Value Imputation</a:t>
            </a:r>
          </a:p>
        </p:txBody>
      </p:sp>
      <p:grpSp>
        <p:nvGrpSpPr>
          <p:cNvPr id="47" name="Group 46"/>
          <p:cNvGrpSpPr/>
          <p:nvPr/>
        </p:nvGrpSpPr>
        <p:grpSpPr>
          <a:xfrm>
            <a:off x="6003731" y="4067438"/>
            <a:ext cx="2730322" cy="2601194"/>
            <a:chOff x="5770646" y="548847"/>
            <a:chExt cx="2730322" cy="2601194"/>
          </a:xfrm>
        </p:grpSpPr>
        <p:sp>
          <p:nvSpPr>
            <p:cNvPr id="8" name="Oval 7"/>
            <p:cNvSpPr/>
            <p:nvPr/>
          </p:nvSpPr>
          <p:spPr>
            <a:xfrm>
              <a:off x="5897308" y="1527957"/>
              <a:ext cx="1371600" cy="65024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Is male?</a:t>
              </a:r>
            </a:p>
          </p:txBody>
        </p:sp>
        <p:sp>
          <p:nvSpPr>
            <p:cNvPr id="11" name="Oval 10"/>
            <p:cNvSpPr/>
            <p:nvPr/>
          </p:nvSpPr>
          <p:spPr>
            <a:xfrm>
              <a:off x="6794088" y="548847"/>
              <a:ext cx="1371600" cy="65024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age &lt; 20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7586568" y="1527957"/>
              <a:ext cx="914400" cy="65024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X3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7208093" y="2499801"/>
              <a:ext cx="914400" cy="65024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X2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5770646" y="2458786"/>
              <a:ext cx="914400" cy="65024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X1</a:t>
              </a:r>
            </a:p>
          </p:txBody>
        </p:sp>
        <p:cxnSp>
          <p:nvCxnSpPr>
            <p:cNvPr id="17" name="Straight Connector 16"/>
            <p:cNvCxnSpPr>
              <a:stCxn id="11" idx="4"/>
            </p:cNvCxnSpPr>
            <p:nvPr/>
          </p:nvCxnSpPr>
          <p:spPr>
            <a:xfrm flipH="1">
              <a:off x="6794088" y="1199087"/>
              <a:ext cx="685800" cy="328870"/>
            </a:xfrm>
            <a:prstGeom prst="line">
              <a:avLst/>
            </a:prstGeom>
            <a:ln w="1905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>
              <a:stCxn id="11" idx="4"/>
              <a:endCxn id="13" idx="0"/>
            </p:cNvCxnSpPr>
            <p:nvPr/>
          </p:nvCxnSpPr>
          <p:spPr>
            <a:xfrm>
              <a:off x="7479888" y="1199087"/>
              <a:ext cx="563880" cy="328870"/>
            </a:xfrm>
            <a:prstGeom prst="line">
              <a:avLst/>
            </a:prstGeom>
            <a:ln w="1905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stCxn id="8" idx="4"/>
              <a:endCxn id="16" idx="0"/>
            </p:cNvCxnSpPr>
            <p:nvPr/>
          </p:nvCxnSpPr>
          <p:spPr>
            <a:xfrm flipH="1">
              <a:off x="6227846" y="2178197"/>
              <a:ext cx="355262" cy="280589"/>
            </a:xfrm>
            <a:prstGeom prst="line">
              <a:avLst/>
            </a:prstGeom>
            <a:ln w="1905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>
              <a:stCxn id="8" idx="4"/>
              <a:endCxn id="15" idx="0"/>
            </p:cNvCxnSpPr>
            <p:nvPr/>
          </p:nvCxnSpPr>
          <p:spPr>
            <a:xfrm>
              <a:off x="6583108" y="2178197"/>
              <a:ext cx="1082185" cy="321604"/>
            </a:xfrm>
            <a:prstGeom prst="line">
              <a:avLst/>
            </a:prstGeom>
            <a:ln w="1905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>
              <a:stCxn id="11" idx="4"/>
            </p:cNvCxnSpPr>
            <p:nvPr/>
          </p:nvCxnSpPr>
          <p:spPr>
            <a:xfrm flipH="1">
              <a:off x="6936328" y="1199087"/>
              <a:ext cx="543560" cy="355647"/>
            </a:xfrm>
            <a:prstGeom prst="line">
              <a:avLst/>
            </a:prstGeom>
            <a:ln w="1905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>
              <a:stCxn id="8" idx="4"/>
            </p:cNvCxnSpPr>
            <p:nvPr/>
          </p:nvCxnSpPr>
          <p:spPr>
            <a:xfrm>
              <a:off x="6583108" y="2178197"/>
              <a:ext cx="864326" cy="352563"/>
            </a:xfrm>
            <a:prstGeom prst="line">
              <a:avLst/>
            </a:prstGeom>
            <a:ln w="1905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5833808" y="2100182"/>
              <a:ext cx="563880" cy="33855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Y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7042557" y="2059194"/>
              <a:ext cx="563880" cy="33855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N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6633522" y="1095023"/>
              <a:ext cx="503466" cy="33855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Y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830408" y="1143621"/>
              <a:ext cx="563880" cy="33855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N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583108" y="2368834"/>
              <a:ext cx="820518" cy="33855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default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7041591" y="1293467"/>
              <a:ext cx="820518" cy="33855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default</a:t>
              </a:r>
            </a:p>
          </p:txBody>
        </p:sp>
      </p:grpSp>
      <p:graphicFrame>
        <p:nvGraphicFramePr>
          <p:cNvPr id="48" name="Table 47"/>
          <p:cNvGraphicFramePr>
            <a:graphicFrameLocks noGrp="1"/>
          </p:cNvGraphicFramePr>
          <p:nvPr/>
        </p:nvGraphicFramePr>
        <p:xfrm>
          <a:off x="5778940" y="2416286"/>
          <a:ext cx="3098819" cy="13533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7663">
                  <a:extLst>
                    <a:ext uri="{9D8B030D-6E8A-4147-A177-3AD203B41FA5}">
                      <a16:colId xmlns:a16="http://schemas.microsoft.com/office/drawing/2014/main" val="3988916720"/>
                    </a:ext>
                  </a:extLst>
                </a:gridCol>
                <a:gridCol w="655209">
                  <a:extLst>
                    <a:ext uri="{9D8B030D-6E8A-4147-A177-3AD203B41FA5}">
                      <a16:colId xmlns:a16="http://schemas.microsoft.com/office/drawing/2014/main" val="856238178"/>
                    </a:ext>
                  </a:extLst>
                </a:gridCol>
                <a:gridCol w="1315947">
                  <a:extLst>
                    <a:ext uri="{9D8B030D-6E8A-4147-A177-3AD203B41FA5}">
                      <a16:colId xmlns:a16="http://schemas.microsoft.com/office/drawing/2014/main" val="3433506314"/>
                    </a:ext>
                  </a:extLst>
                </a:gridCol>
              </a:tblGrid>
              <a:tr h="23333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Example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Gender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6473374"/>
                  </a:ext>
                </a:extLst>
              </a:tr>
              <a:tr h="23333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X1</a:t>
                      </a:r>
                    </a:p>
                  </a:txBody>
                  <a:tcPr marT="27432" marB="2743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?</a:t>
                      </a:r>
                    </a:p>
                  </a:txBody>
                  <a:tcPr marT="27432" marB="2743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male</a:t>
                      </a:r>
                    </a:p>
                  </a:txBody>
                  <a:tcPr marT="27432" marB="27432"/>
                </a:tc>
                <a:extLst>
                  <a:ext uri="{0D108BD9-81ED-4DB2-BD59-A6C34878D82A}">
                    <a16:rowId xmlns:a16="http://schemas.microsoft.com/office/drawing/2014/main" val="61254364"/>
                  </a:ext>
                </a:extLst>
              </a:tr>
              <a:tr h="23333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X2</a:t>
                      </a:r>
                    </a:p>
                  </a:txBody>
                  <a:tcPr marT="27432" marB="2743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15</a:t>
                      </a:r>
                    </a:p>
                  </a:txBody>
                  <a:tcPr marT="27432" marB="2743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?</a:t>
                      </a:r>
                    </a:p>
                  </a:txBody>
                  <a:tcPr marT="27432" marB="27432"/>
                </a:tc>
                <a:extLst>
                  <a:ext uri="{0D108BD9-81ED-4DB2-BD59-A6C34878D82A}">
                    <a16:rowId xmlns:a16="http://schemas.microsoft.com/office/drawing/2014/main" val="1384295766"/>
                  </a:ext>
                </a:extLst>
              </a:tr>
              <a:tr h="23333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X3</a:t>
                      </a:r>
                    </a:p>
                  </a:txBody>
                  <a:tcPr marT="27432" marB="2743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</a:t>
                      </a:r>
                    </a:p>
                  </a:txBody>
                  <a:tcPr marT="27432" marB="2743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female</a:t>
                      </a:r>
                    </a:p>
                  </a:txBody>
                  <a:tcPr marT="27432" marB="27432"/>
                </a:tc>
                <a:extLst>
                  <a:ext uri="{0D108BD9-81ED-4DB2-BD59-A6C34878D82A}">
                    <a16:rowId xmlns:a16="http://schemas.microsoft.com/office/drawing/2014/main" val="1533171231"/>
                  </a:ext>
                </a:extLst>
              </a:tr>
            </a:tbl>
          </a:graphicData>
        </a:graphic>
      </p:graphicFrame>
      <p:sp>
        <p:nvSpPr>
          <p:cNvPr id="50" name="TextBox 49"/>
          <p:cNvSpPr txBox="1"/>
          <p:nvPr/>
        </p:nvSpPr>
        <p:spPr>
          <a:xfrm>
            <a:off x="5783140" y="1363386"/>
            <a:ext cx="2485003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de-DE" sz="1400" dirty="0">
                <a:latin typeface="Calibri" panose="020F0502020204030204" pitchFamily="34" charset="0"/>
                <a:cs typeface="Calibri" panose="020F0502020204030204" pitchFamily="34" charset="0"/>
              </a:rPr>
              <a:t>Tianqi Chen and Charlos Guestrin: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XGBoost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A Scalable Tree Boosting System,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KDD 2016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8158" y="1457334"/>
            <a:ext cx="516572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</p:spTree>
    <p:extLst>
      <p:ext uri="{BB962C8B-B14F-4D97-AF65-F5344CB8AC3E}">
        <p14:creationId xmlns:p14="http://schemas.microsoft.com/office/powerpoint/2010/main" val="880680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Imputation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R Package </a:t>
            </a:r>
            <a:r>
              <a:rPr lang="en-US" dirty="0" err="1"/>
              <a:t>imputeTS</a:t>
            </a:r>
            <a:r>
              <a:rPr lang="en-US" dirty="0"/>
              <a:t>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Missing Value Imputation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764" y="1840498"/>
            <a:ext cx="7516361" cy="43162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2878" y="825972"/>
            <a:ext cx="454690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5724525" y="690780"/>
            <a:ext cx="2485003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de-DE" sz="1400" dirty="0">
                <a:latin typeface="Calibri" panose="020F0502020204030204" pitchFamily="34" charset="0"/>
                <a:cs typeface="Calibri" panose="020F0502020204030204" pitchFamily="34" charset="0"/>
              </a:rPr>
              <a:t>Steffen Moritz and Thomas Bartz-Beielstein: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imputeTS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Time Series Missing Value Imputation in R,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The R Journal 2017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7667495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and </a:t>
            </a:r>
            <a:r>
              <a:rPr lang="en-US" dirty="0">
                <a:solidFill>
                  <a:schemeClr val="accent1"/>
                </a:solidFill>
              </a:rPr>
              <a:t>Q&amp;A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20725" y="1310400"/>
            <a:ext cx="8229600" cy="497584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Motivation and Terminology</a:t>
            </a:r>
          </a:p>
          <a:p>
            <a:r>
              <a:rPr lang="en-US" dirty="0">
                <a:solidFill>
                  <a:schemeClr val="tx1"/>
                </a:solidFill>
              </a:rPr>
              <a:t>Data Cleaning and Fusion</a:t>
            </a:r>
          </a:p>
          <a:p>
            <a:r>
              <a:rPr lang="en-US" dirty="0">
                <a:solidFill>
                  <a:schemeClr val="tx1"/>
                </a:solidFill>
              </a:rPr>
              <a:t>Missing Value Imputation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Next Lectures (Part B) by Dr. Lucas Iacono</a:t>
            </a:r>
          </a:p>
          <a:p>
            <a:pPr lvl="1"/>
            <a:r>
              <a:rPr lang="en-US" b="1" dirty="0">
                <a:solidFill>
                  <a:schemeClr val="tx1"/>
                </a:solidFill>
              </a:rPr>
              <a:t>08</a:t>
            </a:r>
            <a:r>
              <a:rPr lang="en-US" b="1" dirty="0">
                <a:solidFill>
                  <a:srgbClr val="7889FB"/>
                </a:solidFill>
              </a:rPr>
              <a:t> Cloud Computing Foundations </a:t>
            </a:r>
            <a:r>
              <a:rPr lang="en-US" dirty="0">
                <a:solidFill>
                  <a:schemeClr val="tx1"/>
                </a:solidFill>
              </a:rPr>
              <a:t>[Nov 29]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561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Corrupted/Inconsistent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#1 Heterogeneity of Data Sources</a:t>
            </a:r>
          </a:p>
          <a:p>
            <a:pPr lvl="1"/>
            <a:r>
              <a:rPr lang="en-US" dirty="0"/>
              <a:t>Update anomalies on </a:t>
            </a:r>
            <a:r>
              <a:rPr lang="en-US" dirty="0" err="1"/>
              <a:t>denormalized</a:t>
            </a:r>
            <a:r>
              <a:rPr lang="en-US" dirty="0"/>
              <a:t> data / eventual consistency</a:t>
            </a:r>
          </a:p>
          <a:p>
            <a:pPr lvl="1"/>
            <a:r>
              <a:rPr lang="en-US" dirty="0"/>
              <a:t>Changes of app/prep over time (US vs us) </a:t>
            </a:r>
            <a:r>
              <a:rPr lang="en-AT" dirty="0">
                <a:sym typeface="Wingdings" panose="05000000000000000000" pitchFamily="2" charset="2"/>
              </a:rPr>
              <a:t></a:t>
            </a:r>
            <a:r>
              <a:rPr lang="en-US" dirty="0">
                <a:sym typeface="Wingdings" panose="05000000000000000000" pitchFamily="2" charset="2"/>
              </a:rPr>
              <a:t> inconsistencies</a:t>
            </a:r>
            <a:endParaRPr lang="en-US" sz="700" dirty="0"/>
          </a:p>
          <a:p>
            <a:r>
              <a:rPr lang="en-US" dirty="0"/>
              <a:t>#2 Human Error</a:t>
            </a:r>
          </a:p>
          <a:p>
            <a:pPr lvl="1"/>
            <a:r>
              <a:rPr lang="en-US" dirty="0"/>
              <a:t>Errors in semi-manual data collection, laziness (see default values), bias</a:t>
            </a:r>
          </a:p>
          <a:p>
            <a:pPr lvl="1"/>
            <a:r>
              <a:rPr lang="en-US" dirty="0"/>
              <a:t>Errors in data labeling (especially if large-scale: crowd workers / users)</a:t>
            </a:r>
            <a:endParaRPr lang="en-US" sz="700" dirty="0"/>
          </a:p>
          <a:p>
            <a:r>
              <a:rPr lang="en-US" dirty="0"/>
              <a:t>#3 Measurement/Processing Errors</a:t>
            </a:r>
          </a:p>
          <a:p>
            <a:pPr lvl="1"/>
            <a:r>
              <a:rPr lang="en-US" dirty="0"/>
              <a:t>Unreliable HW/SW and measurement equipment (e.g., batteries)</a:t>
            </a:r>
          </a:p>
          <a:p>
            <a:pPr lvl="1"/>
            <a:r>
              <a:rPr lang="en-US" dirty="0"/>
              <a:t>Harsh environments (temperature, movement) </a:t>
            </a:r>
            <a:r>
              <a:rPr lang="en-AT" dirty="0">
                <a:sym typeface="Wingdings" panose="05000000000000000000" pitchFamily="2" charset="2"/>
              </a:rPr>
              <a:t></a:t>
            </a:r>
            <a:r>
              <a:rPr lang="en-US" dirty="0">
                <a:sym typeface="Wingdings" panose="05000000000000000000" pitchFamily="2" charset="2"/>
              </a:rPr>
              <a:t> aging</a:t>
            </a:r>
          </a:p>
          <a:p>
            <a:pPr marL="457200" lvl="1" indent="0">
              <a:buNone/>
            </a:pPr>
            <a:endParaRPr lang="en-US" dirty="0">
              <a:sym typeface="Wingdings" panose="05000000000000000000" pitchFamily="2" charset="2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Motivation and Terminology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09120" y="5142155"/>
          <a:ext cx="609599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618">
                  <a:extLst>
                    <a:ext uri="{9D8B030D-6E8A-4147-A177-3AD203B41FA5}">
                      <a16:colId xmlns:a16="http://schemas.microsoft.com/office/drawing/2014/main" val="304761642"/>
                    </a:ext>
                  </a:extLst>
                </a:gridCol>
                <a:gridCol w="1266096">
                  <a:extLst>
                    <a:ext uri="{9D8B030D-6E8A-4147-A177-3AD203B41FA5}">
                      <a16:colId xmlns:a16="http://schemas.microsoft.com/office/drawing/2014/main" val="1475791521"/>
                    </a:ext>
                  </a:extLst>
                </a:gridCol>
                <a:gridCol w="1165606">
                  <a:extLst>
                    <a:ext uri="{9D8B030D-6E8A-4147-A177-3AD203B41FA5}">
                      <a16:colId xmlns:a16="http://schemas.microsoft.com/office/drawing/2014/main" val="346971481"/>
                    </a:ext>
                  </a:extLst>
                </a:gridCol>
                <a:gridCol w="576108">
                  <a:extLst>
                    <a:ext uri="{9D8B030D-6E8A-4147-A177-3AD203B41FA5}">
                      <a16:colId xmlns:a16="http://schemas.microsoft.com/office/drawing/2014/main" val="412465630"/>
                    </a:ext>
                  </a:extLst>
                </a:gridCol>
                <a:gridCol w="639742">
                  <a:extLst>
                    <a:ext uri="{9D8B030D-6E8A-4147-A177-3AD203B41FA5}">
                      <a16:colId xmlns:a16="http://schemas.microsoft.com/office/drawing/2014/main" val="382474718"/>
                    </a:ext>
                  </a:extLst>
                </a:gridCol>
                <a:gridCol w="1101972">
                  <a:extLst>
                    <a:ext uri="{9D8B030D-6E8A-4147-A177-3AD203B41FA5}">
                      <a16:colId xmlns:a16="http://schemas.microsoft.com/office/drawing/2014/main" val="181972918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2292173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u="sng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BDay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Zip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8838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Smith, Jane</a:t>
                      </a:r>
                      <a:endParaRPr lang="en-US" sz="1600" dirty="0">
                        <a:solidFill>
                          <a:schemeClr val="accent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05/06/1975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999-9999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98120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638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John Smith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38/12/1963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867-4511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020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Jane Smith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05/06/1975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567-3211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98120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5196516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486022" y="4441369"/>
            <a:ext cx="1306286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Credit: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Felix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Naumann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6973556" y="5352222"/>
          <a:ext cx="194439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3433">
                  <a:extLst>
                    <a:ext uri="{9D8B030D-6E8A-4147-A177-3AD203B41FA5}">
                      <a16:colId xmlns:a16="http://schemas.microsoft.com/office/drawing/2014/main" val="1039641114"/>
                    </a:ext>
                  </a:extLst>
                </a:gridCol>
                <a:gridCol w="1230965">
                  <a:extLst>
                    <a:ext uri="{9D8B030D-6E8A-4147-A177-3AD203B41FA5}">
                      <a16:colId xmlns:a16="http://schemas.microsoft.com/office/drawing/2014/main" val="4147825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Zip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3790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98120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San Jose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6682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Lost Angeles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7144821"/>
                  </a:ext>
                </a:extLst>
              </a:tr>
            </a:tbl>
          </a:graphicData>
        </a:graphic>
      </p:graphicFrame>
      <p:cxnSp>
        <p:nvCxnSpPr>
          <p:cNvPr id="9" name="Gerade Verbindung mit Pfeil 10"/>
          <p:cNvCxnSpPr/>
          <p:nvPr/>
        </p:nvCxnSpPr>
        <p:spPr bwMode="auto">
          <a:xfrm>
            <a:off x="6471138" y="5352222"/>
            <a:ext cx="502418" cy="194466"/>
          </a:xfrm>
          <a:prstGeom prst="straightConnector1">
            <a:avLst/>
          </a:prstGeom>
          <a:noFill/>
          <a:ln w="19050" cap="flat" cmpd="sng" algn="ctr">
            <a:solidFill>
              <a:srgbClr val="7889FB"/>
            </a:solidFill>
            <a:prstDash val="solid"/>
            <a:round/>
            <a:headEnd type="none" w="med" len="med"/>
            <a:tailEnd type="triangle" w="med" len="lg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7536266" y="6434598"/>
            <a:ext cx="1266092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Typos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13384" y="4446701"/>
            <a:ext cx="1304611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Missing Values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912621" y="4718118"/>
            <a:ext cx="1304611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Ref. Integrity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361363" y="4446701"/>
            <a:ext cx="1808703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Contradictions &amp; wrong values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03128" y="4448377"/>
            <a:ext cx="1808703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Uniqueness &amp; duplicates</a:t>
            </a:r>
          </a:p>
        </p:txBody>
      </p:sp>
    </p:spTree>
    <p:extLst>
      <p:ext uri="{BB962C8B-B14F-4D97-AF65-F5344CB8AC3E}">
        <p14:creationId xmlns:p14="http://schemas.microsoft.com/office/powerpoint/2010/main" val="834025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/>
      <p:bldP spid="13" grpId="0"/>
      <p:bldP spid="14" grpId="0"/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(aka errors are everywhere)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Duplicates</a:t>
            </a:r>
          </a:p>
          <a:p>
            <a:r>
              <a:rPr lang="en-US" dirty="0"/>
              <a:t>Formatting</a:t>
            </a:r>
          </a:p>
          <a:p>
            <a:r>
              <a:rPr lang="en-US" dirty="0"/>
              <a:t>Data Entry Errors</a:t>
            </a:r>
          </a:p>
          <a:p>
            <a:r>
              <a:rPr lang="en-US" dirty="0"/>
              <a:t>Encoding errors</a:t>
            </a:r>
          </a:p>
          <a:p>
            <a:r>
              <a:rPr lang="en-US" dirty="0"/>
              <a:t>Missing values</a:t>
            </a:r>
          </a:p>
          <a:p>
            <a:r>
              <a:rPr lang="en-US" dirty="0"/>
              <a:t>Date-time encoding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Motivation and Terminology</a:t>
            </a:r>
          </a:p>
          <a:p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/>
          <a:srcRect b="29934"/>
          <a:stretch/>
        </p:blipFill>
        <p:spPr>
          <a:xfrm>
            <a:off x="6676236" y="2506152"/>
            <a:ext cx="1890713" cy="24693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7667" y="2898311"/>
            <a:ext cx="1847850" cy="29051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8770" y="2064033"/>
            <a:ext cx="2033588" cy="295275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1685" y="1485074"/>
            <a:ext cx="1042988" cy="2619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3614323-3110-1630-7124-0F76CAD46D9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3126"/>
          <a:stretch/>
        </p:blipFill>
        <p:spPr>
          <a:xfrm>
            <a:off x="4395355" y="3383111"/>
            <a:ext cx="4271125" cy="80313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E51554A-EFC6-9B15-2D5C-49B9AEFBFB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23088" y="4348973"/>
            <a:ext cx="4191363" cy="126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370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#1 Data Cleaning </a:t>
            </a:r>
            <a:r>
              <a:rPr lang="en-US" b="0" dirty="0"/>
              <a:t>(aka Data Cleansing)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Detection</a:t>
            </a:r>
            <a:r>
              <a:rPr lang="en-US" dirty="0"/>
              <a:t> and </a:t>
            </a:r>
            <a:r>
              <a:rPr lang="en-US" b="1" dirty="0">
                <a:solidFill>
                  <a:schemeClr val="accent1"/>
                </a:solidFill>
              </a:rPr>
              <a:t>repair</a:t>
            </a:r>
            <a:r>
              <a:rPr lang="en-US" dirty="0"/>
              <a:t> of data errors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Outliers/anomalies: </a:t>
            </a:r>
            <a:r>
              <a:rPr lang="en-US" dirty="0"/>
              <a:t>values or objects that do not match normal behavior</a:t>
            </a:r>
            <a:br>
              <a:rPr lang="en-US" dirty="0"/>
            </a:br>
            <a:r>
              <a:rPr lang="en-US" dirty="0"/>
              <a:t>(different goals: data cleaning vs finding interesting patterns)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Data Fusion:</a:t>
            </a:r>
            <a:r>
              <a:rPr lang="en-US" dirty="0"/>
              <a:t> resolution of inconsistencies and errors </a:t>
            </a:r>
            <a:br>
              <a:rPr lang="en-US" dirty="0"/>
            </a:br>
            <a:r>
              <a:rPr lang="en-US" dirty="0"/>
              <a:t>(e.g., entity resolution </a:t>
            </a:r>
            <a:r>
              <a:rPr lang="en-US" b="1" dirty="0">
                <a:solidFill>
                  <a:srgbClr val="7889FB"/>
                </a:solidFill>
              </a:rPr>
              <a:t>see Lecture 05</a:t>
            </a:r>
            <a:r>
              <a:rPr lang="en-US" dirty="0"/>
              <a:t>)</a:t>
            </a:r>
          </a:p>
          <a:p>
            <a:pPr lvl="1"/>
            <a:endParaRPr lang="en-US" sz="1000" dirty="0"/>
          </a:p>
          <a:p>
            <a:r>
              <a:rPr lang="en-US" dirty="0"/>
              <a:t>#2 Missing Value Imputation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Fill missing info</a:t>
            </a:r>
            <a:r>
              <a:rPr lang="en-US" dirty="0"/>
              <a:t> with “best guess”</a:t>
            </a:r>
          </a:p>
          <a:p>
            <a:pPr lvl="1"/>
            <a:r>
              <a:rPr lang="en-US" dirty="0"/>
              <a:t>Difference between NAs and 0 (or special values like </a:t>
            </a:r>
            <a:r>
              <a:rPr lang="en-US" dirty="0" err="1"/>
              <a:t>NaN</a:t>
            </a:r>
            <a:r>
              <a:rPr lang="en-US" dirty="0"/>
              <a:t>) for ML models </a:t>
            </a:r>
          </a:p>
          <a:p>
            <a:pPr lvl="1"/>
            <a:endParaRPr lang="en-US" sz="1000" dirty="0"/>
          </a:p>
          <a:p>
            <a:r>
              <a:rPr lang="en-US" dirty="0"/>
              <a:t>#3 Data Wrangling</a:t>
            </a:r>
          </a:p>
          <a:p>
            <a:pPr lvl="1"/>
            <a:r>
              <a:rPr lang="en-US" dirty="0"/>
              <a:t>Automatic cleaning unrealistic?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Interactive data transformations</a:t>
            </a:r>
          </a:p>
          <a:p>
            <a:pPr lvl="1"/>
            <a:r>
              <a:rPr lang="en-US" dirty="0"/>
              <a:t>Recommended transforms + user selection</a:t>
            </a:r>
          </a:p>
          <a:p>
            <a:pPr lvl="1"/>
            <a:endParaRPr lang="en-US" sz="1000" dirty="0"/>
          </a:p>
          <a:p>
            <a:r>
              <a:rPr lang="en-US" dirty="0">
                <a:solidFill>
                  <a:schemeClr val="accent1"/>
                </a:solidFill>
              </a:rPr>
              <a:t>Note: </a:t>
            </a:r>
            <a:r>
              <a:rPr lang="en-US" b="0" dirty="0"/>
              <a:t>Partial Overlap w/ KDDM </a:t>
            </a:r>
            <a:r>
              <a:rPr lang="en-US" b="0" dirty="0">
                <a:sym typeface="Wingdings" panose="05000000000000000000" pitchFamily="2" charset="2"/>
              </a:rPr>
              <a:t> </a:t>
            </a:r>
            <a:r>
              <a:rPr lang="en-US" dirty="0">
                <a:solidFill>
                  <a:srgbClr val="7889FB"/>
                </a:solidFill>
                <a:sym typeface="Wingdings" panose="05000000000000000000" pitchFamily="2" charset="2"/>
              </a:rPr>
              <a:t>it’s fine</a:t>
            </a:r>
            <a:r>
              <a:rPr lang="en-US" b="0" dirty="0">
                <a:sym typeface="Wingdings" panose="05000000000000000000" pitchFamily="2" charset="2"/>
              </a:rPr>
              <a:t>, different perspectives</a:t>
            </a:r>
            <a:endParaRPr lang="en-US" b="0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Motivation and Terminology</a:t>
            </a:r>
          </a:p>
        </p:txBody>
      </p:sp>
    </p:spTree>
    <p:extLst>
      <p:ext uri="{BB962C8B-B14F-4D97-AF65-F5344CB8AC3E}">
        <p14:creationId xmlns:p14="http://schemas.microsoft.com/office/powerpoint/2010/main" val="2784602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 Expectations as Validity Constraints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Manual Approach: </a:t>
            </a:r>
            <a:r>
              <a:rPr lang="en-US" dirty="0">
                <a:solidFill>
                  <a:srgbClr val="7889FB"/>
                </a:solidFill>
              </a:rPr>
              <a:t>“Common Sense”</a:t>
            </a:r>
          </a:p>
          <a:p>
            <a:pPr lvl="1"/>
            <a:endParaRPr lang="en-US" sz="1000" dirty="0"/>
          </a:p>
          <a:p>
            <a:r>
              <a:rPr lang="en-US" dirty="0"/>
              <a:t>(Semi-)Automatic Approach: </a:t>
            </a:r>
            <a:r>
              <a:rPr lang="en-US" dirty="0">
                <a:solidFill>
                  <a:schemeClr val="accent1"/>
                </a:solidFill>
              </a:rPr>
              <a:t>Expectations!</a:t>
            </a:r>
          </a:p>
          <a:p>
            <a:pPr lvl="1"/>
            <a:r>
              <a:rPr lang="en-US" dirty="0"/>
              <a:t>PK </a:t>
            </a:r>
            <a:r>
              <a:rPr lang="en-US" dirty="0">
                <a:sym typeface="Wingdings" panose="05000000000000000000" pitchFamily="2" charset="2"/>
              </a:rPr>
              <a:t> Values must be unique and defined (not null)</a:t>
            </a:r>
            <a:endParaRPr lang="en-US" dirty="0"/>
          </a:p>
          <a:p>
            <a:pPr lvl="1"/>
            <a:r>
              <a:rPr lang="en-US" dirty="0"/>
              <a:t>Exact PK-FK </a:t>
            </a:r>
            <a:r>
              <a:rPr lang="en-US" dirty="0">
                <a:sym typeface="Wingdings" panose="05000000000000000000" pitchFamily="2" charset="2"/>
              </a:rPr>
              <a:t> Inclusion dependencies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Noisy PK-FK  Robust inclusion dependencies </a:t>
            </a:r>
            <a:r>
              <a:rPr lang="en-US" dirty="0"/>
              <a:t>|R[X]</a:t>
            </a:r>
            <a:r>
              <a:rPr lang="de-DE" b="1" dirty="0">
                <a:solidFill>
                  <a:schemeClr val="tx1"/>
                </a:solidFill>
                <a:sym typeface="Symbol"/>
              </a:rPr>
              <a:t></a:t>
            </a:r>
            <a:r>
              <a:rPr lang="en-US" dirty="0"/>
              <a:t>S[Y]| / |R[X]| &gt; </a:t>
            </a:r>
            <a:r>
              <a:rPr lang="el-GR" dirty="0"/>
              <a:t>δ</a:t>
            </a:r>
            <a:endParaRPr lang="en-US" dirty="0"/>
          </a:p>
          <a:p>
            <a:pPr lvl="1"/>
            <a:r>
              <a:rPr lang="en-US" dirty="0"/>
              <a:t>Semantics of attributes </a:t>
            </a:r>
            <a:r>
              <a:rPr lang="en-US" dirty="0">
                <a:sym typeface="Wingdings" panose="05000000000000000000" pitchFamily="2" charset="2"/>
              </a:rPr>
              <a:t> Value ranges / # distinct values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Invariant to capitalization 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 Duplicates that differ in capitalization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Patterns  regular expressions </a:t>
            </a:r>
          </a:p>
          <a:p>
            <a:pPr lvl="1"/>
            <a:endParaRPr lang="en-US" sz="1000" dirty="0"/>
          </a:p>
          <a:p>
            <a:r>
              <a:rPr lang="en-US" dirty="0"/>
              <a:t>Formal Constraints</a:t>
            </a:r>
          </a:p>
          <a:p>
            <a:pPr lvl="1"/>
            <a:r>
              <a:rPr lang="en-US" dirty="0"/>
              <a:t>Functional dependencies (FD), conditional FDs (CFD), metric dependencies</a:t>
            </a:r>
          </a:p>
          <a:p>
            <a:pPr lvl="1"/>
            <a:r>
              <a:rPr lang="en-US" dirty="0"/>
              <a:t>Inclusion dependencies, matching dependencies</a:t>
            </a:r>
          </a:p>
          <a:p>
            <a:pPr lvl="1"/>
            <a:r>
              <a:rPr lang="en-US" dirty="0"/>
              <a:t>Denial constraints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Motivation and Terminology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6575" y="2183862"/>
            <a:ext cx="1771650" cy="4449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296025" y="1533525"/>
            <a:ext cx="1866900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Route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(Airline, From, To)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091796" y="1533525"/>
            <a:ext cx="637559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Planes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b="29934"/>
          <a:stretch/>
        </p:blipFill>
        <p:spPr>
          <a:xfrm>
            <a:off x="5444014" y="3674039"/>
            <a:ext cx="3214211" cy="41978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534275" y="3221899"/>
            <a:ext cx="1257300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Age=9999?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3649380" y="5692704"/>
                <a:ext cx="5199345" cy="6034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∀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𝛼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𝛽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∈</m:t>
                      </m:r>
                      <m:r>
                        <a:rPr lang="en-US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𝑅</m:t>
                      </m:r>
                      <m:r>
                        <a:rPr lang="en-US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:¬(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𝑡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𝛼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.</m:t>
                      </m:r>
                      <m:r>
                        <a:rPr lang="en-US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𝑅𝑜𝑙𝑒</m:t>
                      </m:r>
                      <m:r>
                        <a:rPr lang="en-US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𝛽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.</m:t>
                      </m:r>
                      <m:r>
                        <a:rPr lang="en-US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𝑅𝑜𝑙𝑒</m:t>
                      </m:r>
                      <m:r>
                        <a:rPr lang="en-US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∧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𝑡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𝛼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.</m:t>
                      </m:r>
                      <m:r>
                        <a:rPr lang="en-US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𝐶𝑖𝑡𝑦</m:t>
                      </m:r>
                      <m:r>
                        <a:rPr lang="en-US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=′</m:t>
                      </m:r>
                      <m:r>
                        <a:rPr lang="en-US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𝑁𝑌</m:t>
                      </m:r>
                      <m:sSup>
                        <m:sSupPr>
                          <m:ctrlP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𝐶</m:t>
                          </m:r>
                        </m:e>
                        <m:sup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′</m:t>
                          </m:r>
                        </m:sup>
                      </m:sSup>
                    </m:oMath>
                  </m:oMathPara>
                </a14:m>
                <a:br>
                  <a:rPr lang="en-US" b="0" i="1" dirty="0">
                    <a:solidFill>
                      <a:schemeClr val="accent1"/>
                    </a:solidFill>
                    <a:latin typeface="Cambria Math" panose="02040503050406030204" pitchFamily="18" charset="0"/>
                    <a:cs typeface="Calibri" panose="020F0502020204030204" pitchFamily="34" charset="0"/>
                  </a:rPr>
                </a:br>
                <a:r>
                  <a:rPr lang="en-US" b="0" i="1" dirty="0">
                    <a:solidFill>
                      <a:schemeClr val="accent1"/>
                    </a:solidFill>
                    <a:latin typeface="Cambria Math" panose="02040503050406030204" pitchFamily="18" charset="0"/>
                    <a:cs typeface="Calibri" panose="020F0502020204030204" pitchFamily="34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∧</m:t>
                    </m:r>
                    <m:sSub>
                      <m:sSubPr>
                        <m:ctrlPr>
                          <a:rPr lang="en-US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𝛽</m:t>
                        </m:r>
                      </m:sub>
                    </m:sSub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.</m:t>
                    </m:r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𝐶𝑖𝑡𝑦</m:t>
                    </m:r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≠′</m:t>
                    </m:r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𝑁𝑌</m:t>
                    </m:r>
                    <m:sSup>
                      <m:sSupPr>
                        <m:ctrlP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𝐶</m:t>
                        </m:r>
                      </m:e>
                      <m:sup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∧</m:t>
                    </m:r>
                    <m:sSub>
                      <m:sSubPr>
                        <m:ctrlPr>
                          <a:rPr lang="en-US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𝑡</m:t>
                        </m:r>
                      </m:e>
                      <m:sub>
                        <m:r>
                          <a:rPr lang="en-US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𝛼</m:t>
                        </m:r>
                      </m:sub>
                    </m:sSub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.</m:t>
                    </m:r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𝑆𝑎𝑙𝑎𝑟𝑦</m:t>
                    </m:r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&lt;</m:t>
                    </m:r>
                    <m:sSub>
                      <m:sSubPr>
                        <m:ctrlPr>
                          <a:rPr lang="en-US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𝛽</m:t>
                        </m:r>
                      </m:sub>
                    </m:sSub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.</m:t>
                    </m:r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𝑆𝑎𝑙𝑎𝑟𝑦</m:t>
                    </m:r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)</m:t>
                    </m:r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 </m:t>
                    </m:r>
                  </m:oMath>
                </a14:m>
                <a:endParaRPr lang="en-US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9380" y="5692704"/>
                <a:ext cx="5199345" cy="603499"/>
              </a:xfrm>
              <a:prstGeom prst="rect">
                <a:avLst/>
              </a:prstGeom>
              <a:blipFill>
                <a:blip r:embed="rId5"/>
                <a:stretch>
                  <a:fillRect t="-1010" b="-131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/>
          <p:cNvSpPr txBox="1"/>
          <p:nvPr/>
        </p:nvSpPr>
        <p:spPr>
          <a:xfrm>
            <a:off x="6038850" y="4202974"/>
            <a:ext cx="2705100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2019-11-15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vs</a:t>
            </a:r>
            <a:r>
              <a:rPr lang="en-US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Nov 15, 2019</a:t>
            </a:r>
          </a:p>
        </p:txBody>
      </p:sp>
    </p:spTree>
    <p:extLst>
      <p:ext uri="{BB962C8B-B14F-4D97-AF65-F5344CB8AC3E}">
        <p14:creationId xmlns:p14="http://schemas.microsoft.com/office/powerpoint/2010/main" val="2448353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1" grpId="0"/>
      <p:bldP spid="12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and Fusion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205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Validation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validation checks on </a:t>
            </a:r>
            <a:r>
              <a:rPr lang="en-US" dirty="0">
                <a:solidFill>
                  <a:schemeClr val="accent1"/>
                </a:solidFill>
              </a:rPr>
              <a:t>expected</a:t>
            </a:r>
            <a:r>
              <a:rPr lang="en-US" dirty="0"/>
              <a:t> shape </a:t>
            </a:r>
            <a:br>
              <a:rPr lang="en-US" dirty="0"/>
            </a:br>
            <a:r>
              <a:rPr lang="en-US" dirty="0">
                <a:solidFill>
                  <a:srgbClr val="7889FB"/>
                </a:solidFill>
              </a:rPr>
              <a:t>before training first model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r>
              <a:rPr lang="en-US" dirty="0"/>
              <a:t>Check a feature’s min, max, and most common value</a:t>
            </a:r>
          </a:p>
          <a:p>
            <a:pPr lvl="1"/>
            <a:r>
              <a:rPr lang="en-US" b="0" dirty="0"/>
              <a:t>Ex: Latitude values must be within the range [-90, 90] or [-π/2, π/2]</a:t>
            </a:r>
          </a:p>
          <a:p>
            <a:pPr lvl="1"/>
            <a:endParaRPr lang="en-US" sz="1200" b="0" dirty="0"/>
          </a:p>
          <a:p>
            <a:r>
              <a:rPr lang="en-US" dirty="0"/>
              <a:t>The histograms of continuous or categorical values are as expected</a:t>
            </a:r>
          </a:p>
          <a:p>
            <a:pPr lvl="1"/>
            <a:r>
              <a:rPr lang="en-US" b="0" dirty="0"/>
              <a:t>Ex: There are similar numbers of positive and negative labels</a:t>
            </a:r>
          </a:p>
          <a:p>
            <a:pPr lvl="1"/>
            <a:endParaRPr lang="en-US" sz="1200" b="0" dirty="0"/>
          </a:p>
          <a:p>
            <a:r>
              <a:rPr lang="en-US" dirty="0"/>
              <a:t>Whether a feature is present in enough examples</a:t>
            </a:r>
          </a:p>
          <a:p>
            <a:pPr lvl="1"/>
            <a:r>
              <a:rPr lang="en-US" b="0" dirty="0"/>
              <a:t>Ex: Country code must be in at least 70% of the examples</a:t>
            </a:r>
          </a:p>
          <a:p>
            <a:pPr lvl="1"/>
            <a:endParaRPr lang="en-US" sz="1200" b="0" dirty="0"/>
          </a:p>
          <a:p>
            <a:r>
              <a:rPr lang="en-US" dirty="0"/>
              <a:t>Whether a feature has the right number of values (i.e., cardinality)</a:t>
            </a:r>
          </a:p>
          <a:p>
            <a:pPr lvl="1"/>
            <a:r>
              <a:rPr lang="en-US" b="0" dirty="0"/>
              <a:t>Ex: There cannot be more than one age of a person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Cleaning and Fusion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3280" y="1473145"/>
            <a:ext cx="964674" cy="54000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4714875" y="1383338"/>
            <a:ext cx="3126087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Neoklis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Polyzotis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Sudip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Roy, Steven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Euijong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Whang, Martin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Zinkevich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Data Management Challenges in Production Machine Learning. Tutorial,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SIGMOD 2017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816492" y="2022670"/>
            <a:ext cx="1238250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Google Research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18864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U Graz Standard">
  <a:themeElements>
    <a:clrScheme name="Benutzerdefiniert 3">
      <a:dk1>
        <a:srgbClr val="0F0F0F"/>
      </a:dk1>
      <a:lt1>
        <a:srgbClr val="FFFFFF"/>
      </a:lt1>
      <a:dk2>
        <a:srgbClr val="3B5A70"/>
      </a:dk2>
      <a:lt2>
        <a:srgbClr val="EEECE1"/>
      </a:lt2>
      <a:accent1>
        <a:srgbClr val="F70146"/>
      </a:accent1>
      <a:accent2>
        <a:srgbClr val="5191C1"/>
      </a:accent2>
      <a:accent3>
        <a:srgbClr val="A5A5A5"/>
      </a:accent3>
      <a:accent4>
        <a:srgbClr val="285F82"/>
      </a:accent4>
      <a:accent5>
        <a:srgbClr val="78BE73"/>
      </a:accent5>
      <a:accent6>
        <a:srgbClr val="E59352"/>
      </a:accent6>
      <a:hlink>
        <a:srgbClr val="0066D8"/>
      </a:hlink>
      <a:folHlink>
        <a:srgbClr val="6C2F91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Ins="0" rtlCol="0">
        <a:spAutoFit/>
      </a:bodyPr>
      <a:lstStyle>
        <a:defPPr algn="ctr">
          <a:defRPr dirty="0" smtClean="0">
            <a:latin typeface="Calibri" panose="020F0502020204030204" pitchFamily="34" charset="0"/>
            <a:cs typeface="Calibri" panose="020F050202020403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U-Graz-Powerpoint-Standard-Juli2018-v4.potx" id="{4AC053B4-8322-43F5-A727-5B659888AAC6}" vid="{588F3A19-2155-4FC5-B6D9-DEED5DC30034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TU-Graz-Powerpoint-Standard-Juli2018-v4</Template>
  <TotalTime>33210</TotalTime>
  <Words>4003</Words>
  <Application>Microsoft Office PowerPoint</Application>
  <PresentationFormat>On-screen Show (4:3)</PresentationFormat>
  <Paragraphs>903</Paragraphs>
  <Slides>38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Arial</vt:lpstr>
      <vt:lpstr>Calibri</vt:lpstr>
      <vt:lpstr>Cambria Math</vt:lpstr>
      <vt:lpstr>Consolas</vt:lpstr>
      <vt:lpstr>Symbol</vt:lpstr>
      <vt:lpstr>Wingdings</vt:lpstr>
      <vt:lpstr>TU Graz Standard</vt:lpstr>
      <vt:lpstr>Data Integration and Large Scale Analysis 06 Data Cleaning</vt:lpstr>
      <vt:lpstr>Agenda</vt:lpstr>
      <vt:lpstr>Motivation and Terminology</vt:lpstr>
      <vt:lpstr>Recap: Corrupted/Inconsistent Data</vt:lpstr>
      <vt:lpstr>Examples (aka errors are everywhere)</vt:lpstr>
      <vt:lpstr>Terminology</vt:lpstr>
      <vt:lpstr>Express Expectations as Validity Constraints</vt:lpstr>
      <vt:lpstr>Data Cleaning and Fusion</vt:lpstr>
      <vt:lpstr>Data Validation</vt:lpstr>
      <vt:lpstr>Data Validation, cont.</vt:lpstr>
      <vt:lpstr>Data Validation, cont.</vt:lpstr>
      <vt:lpstr>Standardization and Normalization</vt:lpstr>
      <vt:lpstr>Winsorizing and Trimming</vt:lpstr>
      <vt:lpstr>Winsorizing and Trimming, cont.</vt:lpstr>
      <vt:lpstr>Outliers and Outlier Detection</vt:lpstr>
      <vt:lpstr>Outlier Detection Techniques</vt:lpstr>
      <vt:lpstr>Outlier Detection Techniques, cont.</vt:lpstr>
      <vt:lpstr>Time Series Anomaly Detection</vt:lpstr>
      <vt:lpstr>Outlier Detection in Non-IID Data</vt:lpstr>
      <vt:lpstr>Automatic Data Repairs</vt:lpstr>
      <vt:lpstr>Automatic Data/Rule Repairs, cont.</vt:lpstr>
      <vt:lpstr>Excursus: Simpson’s Paradox</vt:lpstr>
      <vt:lpstr>Selected Research</vt:lpstr>
      <vt:lpstr>Selected Research, cont.</vt:lpstr>
      <vt:lpstr>Selected Research, cont.</vt:lpstr>
      <vt:lpstr>Query Planning w/ Data Cleaning</vt:lpstr>
      <vt:lpstr>Data Wrangling</vt:lpstr>
      <vt:lpstr>Data Wrangling, cont.</vt:lpstr>
      <vt:lpstr>Missing Value Imputation</vt:lpstr>
      <vt:lpstr>Basic Missing Value Imputation</vt:lpstr>
      <vt:lpstr>Basic Missing Value Imputation</vt:lpstr>
      <vt:lpstr>Basic Missing Value Imputation, cont.</vt:lpstr>
      <vt:lpstr>Basic Missing Value Imputation, cont.</vt:lpstr>
      <vt:lpstr>DNN Based MV Imputation</vt:lpstr>
      <vt:lpstr>Query Planning w/ MV Imputation</vt:lpstr>
      <vt:lpstr>XGBoost’s Sparsity-aware Split Finding</vt:lpstr>
      <vt:lpstr>Time Series Imputation</vt:lpstr>
      <vt:lpstr>Summary and Q&amp;A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 - 06 Data Cleaning</dc:title>
  <dc:subject/>
  <dc:creator>Shafaq Siddiqi</dc:creator>
  <cp:keywords/>
  <dc:description/>
  <cp:lastModifiedBy>Siddiqi, Shafaq</cp:lastModifiedBy>
  <cp:revision>1142</cp:revision>
  <cp:lastPrinted>2019-03-11T22:00:16Z</cp:lastPrinted>
  <dcterms:created xsi:type="dcterms:W3CDTF">2018-07-12T06:39:10Z</dcterms:created>
  <dcterms:modified xsi:type="dcterms:W3CDTF">2024-11-22T13:45:29Z</dcterms:modified>
  <cp:category/>
</cp:coreProperties>
</file>